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7" r:id="rId1"/>
  </p:sldMasterIdLst>
  <p:notesMasterIdLst>
    <p:notesMasterId r:id="rId11"/>
  </p:notesMasterIdLst>
  <p:handoutMasterIdLst>
    <p:handoutMasterId r:id="rId12"/>
  </p:handoutMasterIdLst>
  <p:sldIdLst>
    <p:sldId id="356" r:id="rId2"/>
    <p:sldId id="369" r:id="rId3"/>
    <p:sldId id="372" r:id="rId4"/>
    <p:sldId id="360" r:id="rId5"/>
    <p:sldId id="358" r:id="rId6"/>
    <p:sldId id="359" r:id="rId7"/>
    <p:sldId id="368" r:id="rId8"/>
    <p:sldId id="367" r:id="rId9"/>
    <p:sldId id="362" r:id="rId10"/>
  </p:sldIdLst>
  <p:sldSz cx="9144000" cy="6858000" type="screen4x3"/>
  <p:notesSz cx="6858000" cy="9144000"/>
  <p:custDataLst>
    <p:tags r:id="rId13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orient="horz" pos="4176">
          <p15:clr>
            <a:srgbClr val="A4A3A4"/>
          </p15:clr>
        </p15:guide>
        <p15:guide id="3" orient="horz" pos="290">
          <p15:clr>
            <a:srgbClr val="A4A3A4"/>
          </p15:clr>
        </p15:guide>
        <p15:guide id="4" orient="horz" pos="576">
          <p15:clr>
            <a:srgbClr val="A4A3A4"/>
          </p15:clr>
        </p15:guide>
        <p15:guide id="5" orient="horz" pos="720" userDrawn="1">
          <p15:clr>
            <a:srgbClr val="A4A3A4"/>
          </p15:clr>
        </p15:guide>
        <p15:guide id="6" orient="horz" pos="864">
          <p15:clr>
            <a:srgbClr val="A4A3A4"/>
          </p15:clr>
        </p15:guide>
        <p15:guide id="7" orient="horz" pos="1584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3825">
          <p15:clr>
            <a:srgbClr val="A4A3A4"/>
          </p15:clr>
        </p15:guide>
        <p15:guide id="10" pos="2880">
          <p15:clr>
            <a:srgbClr val="A4A3A4"/>
          </p15:clr>
        </p15:guide>
        <p15:guide id="11" pos="5472">
          <p15:clr>
            <a:srgbClr val="A4A3A4"/>
          </p15:clr>
        </p15:guide>
        <p15:guide id="12" pos="288">
          <p15:clr>
            <a:srgbClr val="A4A3A4"/>
          </p15:clr>
        </p15:guide>
        <p15:guide id="13" pos="4608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57A6"/>
    <a:srgbClr val="E11B1B"/>
    <a:srgbClr val="2293CE"/>
    <a:srgbClr val="FFC5C5"/>
    <a:srgbClr val="6C0000"/>
    <a:srgbClr val="FF4F4F"/>
    <a:srgbClr val="3E648A"/>
    <a:srgbClr val="CC0000"/>
    <a:srgbClr val="4D4D4D"/>
    <a:srgbClr val="C9CA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37" autoAdjust="0"/>
    <p:restoredTop sz="94764" autoAdjust="0"/>
  </p:normalViewPr>
  <p:slideViewPr>
    <p:cSldViewPr showGuides="1">
      <p:cViewPr varScale="1">
        <p:scale>
          <a:sx n="85" d="100"/>
          <a:sy n="85" d="100"/>
        </p:scale>
        <p:origin x="-1157" y="-86"/>
      </p:cViewPr>
      <p:guideLst>
        <p:guide orient="horz" pos="2160"/>
        <p:guide orient="horz" pos="4176"/>
        <p:guide orient="horz" pos="290"/>
        <p:guide orient="horz" pos="576"/>
        <p:guide orient="horz" pos="720"/>
        <p:guide orient="horz" pos="864"/>
        <p:guide orient="horz" pos="1584"/>
        <p:guide orient="horz" pos="1152"/>
        <p:guide orient="horz" pos="3825"/>
        <p:guide pos="2880"/>
        <p:guide pos="5472"/>
        <p:guide pos="288"/>
        <p:guide pos="4608"/>
      </p:guideLst>
    </p:cSldViewPr>
  </p:slideViewPr>
  <p:outlineViewPr>
    <p:cViewPr>
      <p:scale>
        <a:sx n="33" d="100"/>
        <a:sy n="33" d="100"/>
      </p:scale>
      <p:origin x="0" y="5536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23688"/>
    </p:cViewPr>
  </p:sorterViewPr>
  <p:notesViewPr>
    <p:cSldViewPr showGuides="1">
      <p:cViewPr varScale="1">
        <p:scale>
          <a:sx n="40" d="100"/>
          <a:sy n="40" d="100"/>
        </p:scale>
        <p:origin x="2290" y="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fld id="{CE181127-C146-49BB-AC1B-FE0E3A9D5DC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4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3.png>
</file>

<file path=ppt/media/image4.pn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fld id="{D1C7FB31-0C7B-4DF9-A9BC-6BD9C278B254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5489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Product: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Simple design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Ongoing GI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No EOI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Preferred carriers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CI, </a:t>
            </a:r>
            <a:r>
              <a:rPr lang="en-US" sz="900" kern="1200" dirty="0" err="1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Acc</a:t>
            </a: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, HIP, Life, </a:t>
            </a:r>
            <a:b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</a:b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DI, ID Theft</a:t>
            </a:r>
          </a:p>
          <a:p>
            <a:endParaRPr lang="en-US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System:</a:t>
            </a:r>
          </a:p>
          <a:p>
            <a:endParaRPr lang="en-US" dirty="0" smtClean="0"/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Great user interface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Minimize mouse clicks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Products hosted on </a:t>
            </a:r>
            <a:b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</a:b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our platforms only!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Products must be </a:t>
            </a:r>
            <a:b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</a:b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sequenced properly 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endParaRPr lang="en-US" sz="900" kern="1200" dirty="0" smtClean="0">
              <a:solidFill>
                <a:srgbClr val="000000"/>
              </a:solidFill>
              <a:latin typeface="Arial" charset="0"/>
              <a:ea typeface="ＭＳ Ｐゴシック" pitchFamily="108" charset="-128"/>
              <a:cs typeface="+mn-cs"/>
            </a:endParaRPr>
          </a:p>
          <a:p>
            <a:pPr marL="0" lvl="1" indent="0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None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Consumer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Financial wellness       positioning</a:t>
            </a:r>
          </a:p>
          <a:p>
            <a:pPr marL="117475" lvl="1" indent="-117475" defTabSz="1027113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Tied to out-of-pocket </a:t>
            </a:r>
            <a:b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</a:b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medical expense exposure</a:t>
            </a:r>
          </a:p>
          <a:p>
            <a:pPr marL="117475" lvl="1" indent="-117475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Char char="§"/>
            </a:pP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Has to accept or </a:t>
            </a:r>
            <a:b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</a:br>
            <a:r>
              <a:rPr lang="en-US" sz="900" kern="1200" dirty="0" smtClean="0">
                <a:solidFill>
                  <a:srgbClr val="000000"/>
                </a:solidFill>
                <a:latin typeface="Arial" charset="0"/>
                <a:ea typeface="ＭＳ Ｐゴシック" pitchFamily="108" charset="-128"/>
                <a:cs typeface="+mn-cs"/>
              </a:rPr>
              <a:t>decline coverage</a:t>
            </a:r>
          </a:p>
          <a:p>
            <a:pPr marL="0" lvl="1" indent="0" defTabSz="444500">
              <a:lnSpc>
                <a:spcPct val="90000"/>
              </a:lnSpc>
              <a:spcAft>
                <a:spcPts val="400"/>
              </a:spcAft>
              <a:buFont typeface="Wingdings" panose="05000000000000000000" pitchFamily="2" charset="2"/>
              <a:buNone/>
            </a:pPr>
            <a:endParaRPr lang="en-US" sz="900" kern="1200" dirty="0" smtClean="0">
              <a:solidFill>
                <a:srgbClr val="000000"/>
              </a:solidFill>
              <a:latin typeface="Arial" charset="0"/>
              <a:ea typeface="ＭＳ Ｐゴシック" pitchFamily="108" charset="-128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7FB31-0C7B-4DF9-A9BC-6BD9C278B2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007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6192" cy="68671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878" y="6080752"/>
            <a:ext cx="913443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68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/>
          <a:lstStyle>
            <a:lvl1pPr marL="0" indent="0">
              <a:lnSpc>
                <a:spcPct val="125000"/>
              </a:lnSpc>
              <a:buNone/>
              <a:defRPr sz="1200" b="1"/>
            </a:lvl1pPr>
            <a:lvl2pPr marL="0" indent="0">
              <a:lnSpc>
                <a:spcPct val="125000"/>
              </a:lnSpc>
              <a:spcAft>
                <a:spcPts val="400"/>
              </a:spcAft>
              <a:buNone/>
              <a:defRPr sz="1200"/>
            </a:lvl2pPr>
            <a:lvl3pPr marL="228600" indent="-228600">
              <a:buFont typeface="Wingdings" panose="05000000000000000000" pitchFamily="2" charset="2"/>
              <a:buChar char="§"/>
              <a:defRPr/>
            </a:lvl3pPr>
            <a:lvl4pPr marL="571500" indent="-225425">
              <a:buFont typeface="Arial" panose="020B0604020202020204" pitchFamily="34" charset="0"/>
              <a:buChar char="–"/>
              <a:defRPr/>
            </a:lvl4pPr>
            <a:lvl5pPr marL="917575" indent="-231775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6035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75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6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2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ubhead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Content 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Content 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6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2" y="461896"/>
            <a:ext cx="8214676" cy="3422782"/>
          </a:xfrm>
          <a:prstGeom prst="rect">
            <a:avLst/>
          </a:prstGeom>
        </p:spPr>
      </p:pic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al 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00"/>
            <a:ext cx="8229600" cy="2667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ograph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032" y="1371600"/>
            <a:ext cx="3486477" cy="927463"/>
          </a:xfrm>
        </p:spPr>
        <p:txBody>
          <a:bodyPr anchor="b" anchorCtr="0"/>
          <a:lstStyle>
            <a:lvl1pPr marL="0" indent="0">
              <a:buNone/>
              <a:defRPr sz="1000"/>
            </a:lvl1pPr>
            <a:lvl2pPr marL="0" indent="0">
              <a:buNone/>
              <a:defRPr sz="1000"/>
            </a:lvl2pPr>
            <a:lvl3pPr marL="0" indent="0">
              <a:buNone/>
              <a:defRPr sz="1000"/>
            </a:lvl3pPr>
            <a:lvl4pPr marL="0" indent="0"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-Tit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21771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57200" y="561975"/>
            <a:ext cx="8229600" cy="219075"/>
          </a:xfrm>
        </p:spPr>
        <p:txBody>
          <a:bodyPr/>
          <a:lstStyle>
            <a:lvl1pPr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457200" y="1144588"/>
            <a:ext cx="8229600" cy="47831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9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2" y="0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20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2" y="461896"/>
            <a:ext cx="8214676" cy="3422782"/>
          </a:xfrm>
          <a:prstGeom prst="rect">
            <a:avLst/>
          </a:prstGeom>
        </p:spPr>
      </p:pic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457200" y="6436335"/>
            <a:ext cx="603504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700" b="1" dirty="0">
                <a:solidFill>
                  <a:srgbClr val="000000"/>
                </a:solidFill>
              </a:rPr>
              <a:t>Aon Risk Solutions  </a:t>
            </a:r>
            <a:r>
              <a:rPr lang="en-US" sz="700" dirty="0">
                <a:solidFill>
                  <a:srgbClr val="000000"/>
                </a:solidFill>
              </a:rPr>
              <a:t>|  Health &amp; Benefits  |  </a:t>
            </a:r>
            <a:r>
              <a:rPr lang="en-US" sz="700" dirty="0" smtClean="0">
                <a:solidFill>
                  <a:srgbClr val="000000"/>
                </a:solidFill>
              </a:rPr>
              <a:t>Voluntary Benefits &amp; Enrollment Solutions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700" dirty="0" smtClean="0">
                <a:solidFill>
                  <a:srgbClr val="000000"/>
                </a:solidFill>
              </a:rPr>
              <a:t>Proprietary </a:t>
            </a:r>
            <a:r>
              <a:rPr lang="en-US" sz="700" dirty="0">
                <a:solidFill>
                  <a:srgbClr val="000000"/>
                </a:solidFill>
              </a:rPr>
              <a:t>&amp;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399939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2" y="0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0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89" y="457200"/>
            <a:ext cx="8217421" cy="1896328"/>
          </a:xfrm>
          <a:prstGeom prst="rect">
            <a:avLst/>
          </a:prstGeom>
        </p:spPr>
      </p:pic>
      <p:sp>
        <p:nvSpPr>
          <p:cNvPr id="9" name="Rectangle 1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2743068"/>
            <a:ext cx="8229600" cy="822325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lnSpc>
                <a:spcPct val="90000"/>
              </a:lnSpc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Section Divider: title copy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image is 2.25×9″ @300 dpi</a:t>
            </a:r>
            <a:endParaRPr lang="en-US" dirty="0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3809868"/>
            <a:ext cx="8221579" cy="173893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Char char="§"/>
              <a:tabLst/>
              <a:defRPr sz="1800" baseline="0"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Subtitle </a:t>
            </a:r>
            <a:r>
              <a:rPr lang="en-US" dirty="0" smtClean="0"/>
              <a:t>is 18 </a:t>
            </a:r>
            <a:r>
              <a:rPr lang="en-US" dirty="0" err="1" smtClean="0"/>
              <a:t>pt</a:t>
            </a:r>
            <a:r>
              <a:rPr lang="en-US" dirty="0" smtClean="0"/>
              <a:t> Arial, line spacing single</a:t>
            </a:r>
            <a:br>
              <a:rPr lang="en-US" dirty="0" smtClean="0"/>
            </a:br>
            <a:r>
              <a:rPr lang="en-US" dirty="0" smtClean="0"/>
              <a:t>Edit the Section Divider slide to change the image on the section divider: Go to the View tab and click on Slide Master; Click on Section Divider layout; right-click on the picture, select “Change Picture” from the drop down menu. Select image or data ribbon from appropriate image library.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94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/>
            </a:lvl1pPr>
          </a:lstStyle>
          <a:p>
            <a:r>
              <a:rPr lang="en-US" dirty="0" smtClean="0"/>
              <a:t>Subtitle is 15 </a:t>
            </a:r>
            <a:r>
              <a:rPr lang="en-US" dirty="0" err="1" smtClean="0"/>
              <a:t>pt</a:t>
            </a:r>
            <a:r>
              <a:rPr lang="en-US" dirty="0" smtClean="0"/>
              <a:t> Arial, </a:t>
            </a:r>
            <a:r>
              <a:rPr lang="ru-RU" dirty="0" smtClean="0"/>
              <a:t>0</a:t>
            </a:r>
            <a:r>
              <a:rPr lang="en-US" dirty="0" smtClean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 smtClean="0"/>
            </a:br>
            <a:r>
              <a:rPr lang="en-US" dirty="0" smtClean="0"/>
              <a:t>Select image or data ribbon from appropriate image library.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  <p:pic>
        <p:nvPicPr>
          <p:cNvPr id="9" name="Picture 8" descr="Red data LTR Cover (2)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"/>
            <a:ext cx="8229600" cy="315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3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2743068"/>
            <a:ext cx="8229600" cy="822325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lnSpc>
                <a:spcPct val="90000"/>
              </a:lnSpc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Section Divider: title copy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image is 2.25×9″ @300 dpi</a:t>
            </a:r>
            <a:endParaRPr lang="en-US" dirty="0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3809868"/>
            <a:ext cx="8221579" cy="173893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Char char="§"/>
              <a:tabLst/>
              <a:defRPr sz="1800" baseline="0"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Subtitle </a:t>
            </a:r>
            <a:r>
              <a:rPr lang="en-US" dirty="0" smtClean="0"/>
              <a:t>is 18 </a:t>
            </a:r>
            <a:r>
              <a:rPr lang="en-US" dirty="0" err="1" smtClean="0"/>
              <a:t>pt</a:t>
            </a:r>
            <a:r>
              <a:rPr lang="en-US" dirty="0" smtClean="0"/>
              <a:t> Arial, line spacing single</a:t>
            </a:r>
            <a:br>
              <a:rPr lang="en-US" dirty="0" smtClean="0"/>
            </a:br>
            <a:r>
              <a:rPr lang="en-US" dirty="0" smtClean="0"/>
              <a:t>Edit the Section Divider slide to change the image on the section divider: Go to the View tab and click on Slide Master; Click on Section Divider layout; right-click on the picture, select “Change Picture” from the drop down menu. Select image or data ribbon from appropriate image library.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  <p:pic>
        <p:nvPicPr>
          <p:cNvPr id="8" name="Picture 7" descr="Red data LTR Divider (2)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"/>
            <a:ext cx="8229600" cy="206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8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RAFT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 rot="20147015">
            <a:off x="1042616" y="1988677"/>
            <a:ext cx="671738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rgbClr val="C9CAC8"/>
                </a:solidFill>
              </a:rPr>
              <a:t>Draft</a:t>
            </a:r>
            <a:endParaRPr lang="en-US" b="1" dirty="0">
              <a:solidFill>
                <a:srgbClr val="C9CAC8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header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04800"/>
            <a:ext cx="8229600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4588"/>
            <a:ext cx="8229600" cy="4951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34" name="Line 10"/>
          <p:cNvSpPr>
            <a:spLocks noChangeShapeType="1"/>
          </p:cNvSpPr>
          <p:nvPr/>
        </p:nvSpPr>
        <p:spPr bwMode="auto">
          <a:xfrm>
            <a:off x="457200" y="914400"/>
            <a:ext cx="8229600" cy="1588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7200" y="6436335"/>
            <a:ext cx="603504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1" dirty="0" smtClean="0">
                <a:solidFill>
                  <a:schemeClr val="tx1"/>
                </a:solidFill>
              </a:rPr>
              <a:t>Aon Risk Solutions  </a:t>
            </a:r>
            <a:r>
              <a:rPr lang="en-US" sz="700" b="0" dirty="0" smtClean="0">
                <a:solidFill>
                  <a:schemeClr val="tx1"/>
                </a:solidFill>
              </a:rPr>
              <a:t>|  Health &amp; Benefits  |  Voluntary</a:t>
            </a:r>
            <a:r>
              <a:rPr lang="en-US" sz="700" b="0" baseline="0" dirty="0" smtClean="0">
                <a:solidFill>
                  <a:schemeClr val="tx1"/>
                </a:solidFill>
              </a:rPr>
              <a:t> Benefits &amp; Enrollment Solutions</a:t>
            </a:r>
            <a:r>
              <a:rPr lang="en-US" sz="700" b="0" dirty="0" smtClean="0">
                <a:solidFill>
                  <a:schemeClr val="tx1"/>
                </a:solidFill>
              </a:rPr>
              <a:t/>
            </a:r>
            <a:br>
              <a:rPr lang="en-US" sz="700" b="0" dirty="0" smtClean="0">
                <a:solidFill>
                  <a:schemeClr val="tx1"/>
                </a:solidFill>
              </a:rPr>
            </a:br>
            <a:r>
              <a:rPr lang="en-US" sz="700" b="0" dirty="0" smtClean="0">
                <a:solidFill>
                  <a:schemeClr val="tx1"/>
                </a:solidFill>
              </a:rPr>
              <a:t>Proprietary &amp; Confidential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0800" y="6527415"/>
            <a:ext cx="353634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C0FA351-5A70-4EC9-BE2D-E8D941B01E50}" type="slidenum">
              <a:rPr lang="en-US" sz="800" smtClean="0">
                <a:solidFill>
                  <a:schemeClr val="bg2"/>
                </a:solidFill>
              </a:rPr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 smtClean="0">
              <a:solidFill>
                <a:schemeClr val="bg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3" r:id="rId2"/>
    <p:sldLayoutId id="2147483714" r:id="rId3"/>
    <p:sldLayoutId id="2147483717" r:id="rId4"/>
    <p:sldLayoutId id="2147483718" r:id="rId5"/>
    <p:sldLayoutId id="2147483680" r:id="rId6"/>
    <p:sldLayoutId id="2147483701" r:id="rId7"/>
    <p:sldLayoutId id="2147483682" r:id="rId8"/>
    <p:sldLayoutId id="2147483683" r:id="rId9"/>
    <p:sldLayoutId id="2147483711" r:id="rId10"/>
    <p:sldLayoutId id="2147483685" r:id="rId11"/>
    <p:sldLayoutId id="2147483708" r:id="rId12"/>
    <p:sldLayoutId id="2147483704" r:id="rId13"/>
    <p:sldLayoutId id="2147483705" r:id="rId14"/>
    <p:sldLayoutId id="2147483707" r:id="rId15"/>
    <p:sldLayoutId id="2147483686" r:id="rId16"/>
    <p:sldLayoutId id="2147483706" r:id="rId17"/>
    <p:sldLayoutId id="2147483687" r:id="rId18"/>
    <p:sldLayoutId id="2147483688" r:id="rId19"/>
    <p:sldLayoutId id="2147483693" r:id="rId20"/>
    <p:sldLayoutId id="2147483695" r:id="rId21"/>
    <p:sldLayoutId id="2147483719" r:id="rId22"/>
    <p:sldLayoutId id="2147483725" r:id="rId23"/>
    <p:sldLayoutId id="2147483731" r:id="rId24"/>
    <p:sldLayoutId id="2147483734" r:id="rId25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9pPr>
    </p:titleStyle>
    <p:bodyStyle>
      <a:lvl1pPr marL="228600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Char char="–"/>
        <a:defRPr sz="1400">
          <a:solidFill>
            <a:schemeClr val="tx1"/>
          </a:solidFill>
          <a:latin typeface="+mn-lt"/>
          <a:ea typeface="+mn-ea"/>
        </a:defRPr>
      </a:lvl2pPr>
      <a:lvl3pPr marL="690563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Char char="•"/>
        <a:defRPr sz="1400">
          <a:solidFill>
            <a:schemeClr val="tx1"/>
          </a:solidFill>
          <a:latin typeface="+mn-lt"/>
          <a:ea typeface="+mn-ea"/>
        </a:defRPr>
      </a:lvl3pPr>
      <a:lvl4pPr marL="914400" indent="-225425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Wingdings" pitchFamily="2" charset="2"/>
        <a:buChar char=""/>
        <a:defRPr sz="1400">
          <a:solidFill>
            <a:schemeClr val="tx1"/>
          </a:solidFill>
          <a:latin typeface="+mn-lt"/>
          <a:ea typeface="+mn-ea"/>
        </a:defRPr>
      </a:lvl4pPr>
      <a:lvl5pPr marL="1147763" indent="-231775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Arial" pitchFamily="34" charset="0"/>
        <a:buChar char="-"/>
        <a:defRPr sz="1400">
          <a:solidFill>
            <a:schemeClr val="tx1"/>
          </a:solidFill>
          <a:latin typeface="+mn-lt"/>
          <a:ea typeface="+mn-ea"/>
        </a:defRPr>
      </a:lvl5pPr>
      <a:lvl6pPr marL="20574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5146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29718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4290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5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-76200" y="-38620"/>
            <a:ext cx="9307313" cy="6858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08" charset="-128"/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891065" y="2481120"/>
            <a:ext cx="3271838" cy="2057400"/>
            <a:chOff x="480" y="1104"/>
            <a:chExt cx="2061" cy="1296"/>
          </a:xfrm>
        </p:grpSpPr>
        <p:sp>
          <p:nvSpPr>
            <p:cNvPr id="5" name="AutoShape 3"/>
            <p:cNvSpPr>
              <a:spLocks noChangeAspect="1" noChangeArrowheads="1" noTextEdit="1"/>
            </p:cNvSpPr>
            <p:nvPr/>
          </p:nvSpPr>
          <p:spPr bwMode="auto">
            <a:xfrm>
              <a:off x="480" y="1104"/>
              <a:ext cx="2061" cy="1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80" y="1104"/>
              <a:ext cx="2061" cy="873"/>
            </a:xfrm>
            <a:custGeom>
              <a:avLst/>
              <a:gdLst>
                <a:gd name="T0" fmla="*/ 1632 w 4719"/>
                <a:gd name="T1" fmla="*/ 0 h 1998"/>
                <a:gd name="T2" fmla="*/ 1905 w 4719"/>
                <a:gd name="T3" fmla="*/ 1951 h 1998"/>
                <a:gd name="T4" fmla="*/ 1473 w 4719"/>
                <a:gd name="T5" fmla="*/ 1951 h 1998"/>
                <a:gd name="T6" fmla="*/ 1281 w 4719"/>
                <a:gd name="T7" fmla="*/ 588 h 1998"/>
                <a:gd name="T8" fmla="*/ 1277 w 4719"/>
                <a:gd name="T9" fmla="*/ 585 h 1998"/>
                <a:gd name="T10" fmla="*/ 950 w 4719"/>
                <a:gd name="T11" fmla="*/ 1206 h 1998"/>
                <a:gd name="T12" fmla="*/ 1299 w 4719"/>
                <a:gd name="T13" fmla="*/ 1206 h 1998"/>
                <a:gd name="T14" fmla="*/ 1354 w 4719"/>
                <a:gd name="T15" fmla="*/ 1568 h 1998"/>
                <a:gd name="T16" fmla="*/ 762 w 4719"/>
                <a:gd name="T17" fmla="*/ 1568 h 1998"/>
                <a:gd name="T18" fmla="*/ 559 w 4719"/>
                <a:gd name="T19" fmla="*/ 1951 h 1998"/>
                <a:gd name="T20" fmla="*/ 77 w 4719"/>
                <a:gd name="T21" fmla="*/ 1951 h 1998"/>
                <a:gd name="T22" fmla="*/ 266 w 4719"/>
                <a:gd name="T23" fmla="*/ 1568 h 1998"/>
                <a:gd name="T24" fmla="*/ 0 w 4719"/>
                <a:gd name="T25" fmla="*/ 1568 h 1998"/>
                <a:gd name="T26" fmla="*/ 186 w 4719"/>
                <a:gd name="T27" fmla="*/ 1206 h 1998"/>
                <a:gd name="T28" fmla="*/ 458 w 4719"/>
                <a:gd name="T29" fmla="*/ 1206 h 1998"/>
                <a:gd name="T30" fmla="*/ 1095 w 4719"/>
                <a:gd name="T31" fmla="*/ 0 h 1998"/>
                <a:gd name="T32" fmla="*/ 1632 w 4719"/>
                <a:gd name="T33" fmla="*/ 0 h 1998"/>
                <a:gd name="T34" fmla="*/ 4719 w 4719"/>
                <a:gd name="T35" fmla="*/ 452 h 1998"/>
                <a:gd name="T36" fmla="*/ 4457 w 4719"/>
                <a:gd name="T37" fmla="*/ 1951 h 1998"/>
                <a:gd name="T38" fmla="*/ 4025 w 4719"/>
                <a:gd name="T39" fmla="*/ 1951 h 1998"/>
                <a:gd name="T40" fmla="*/ 3699 w 4719"/>
                <a:gd name="T41" fmla="*/ 1198 h 1998"/>
                <a:gd name="T42" fmla="*/ 3566 w 4719"/>
                <a:gd name="T43" fmla="*/ 1951 h 1998"/>
                <a:gd name="T44" fmla="*/ 3130 w 4719"/>
                <a:gd name="T45" fmla="*/ 1951 h 1998"/>
                <a:gd name="T46" fmla="*/ 3180 w 4719"/>
                <a:gd name="T47" fmla="*/ 1605 h 1998"/>
                <a:gd name="T48" fmla="*/ 2507 w 4719"/>
                <a:gd name="T49" fmla="*/ 1994 h 1998"/>
                <a:gd name="T50" fmla="*/ 1937 w 4719"/>
                <a:gd name="T51" fmla="*/ 1695 h 1998"/>
                <a:gd name="T52" fmla="*/ 1825 w 4719"/>
                <a:gd name="T53" fmla="*/ 912 h 1998"/>
                <a:gd name="T54" fmla="*/ 2478 w 4719"/>
                <a:gd name="T55" fmla="*/ 421 h 1998"/>
                <a:gd name="T56" fmla="*/ 3170 w 4719"/>
                <a:gd name="T57" fmla="*/ 762 h 1998"/>
                <a:gd name="T58" fmla="*/ 3282 w 4719"/>
                <a:gd name="T59" fmla="*/ 1046 h 1998"/>
                <a:gd name="T60" fmla="*/ 3388 w 4719"/>
                <a:gd name="T61" fmla="*/ 452 h 1998"/>
                <a:gd name="T62" fmla="*/ 3812 w 4719"/>
                <a:gd name="T63" fmla="*/ 452 h 1998"/>
                <a:gd name="T64" fmla="*/ 4146 w 4719"/>
                <a:gd name="T65" fmla="*/ 1210 h 1998"/>
                <a:gd name="T66" fmla="*/ 4279 w 4719"/>
                <a:gd name="T67" fmla="*/ 452 h 1998"/>
                <a:gd name="T68" fmla="*/ 4719 w 4719"/>
                <a:gd name="T69" fmla="*/ 452 h 1998"/>
                <a:gd name="T70" fmla="*/ 2774 w 4719"/>
                <a:gd name="T71" fmla="*/ 933 h 1998"/>
                <a:gd name="T72" fmla="*/ 2430 w 4719"/>
                <a:gd name="T73" fmla="*/ 835 h 1998"/>
                <a:gd name="T74" fmla="*/ 2209 w 4719"/>
                <a:gd name="T75" fmla="*/ 1071 h 1998"/>
                <a:gd name="T76" fmla="*/ 2331 w 4719"/>
                <a:gd name="T77" fmla="*/ 1528 h 1998"/>
                <a:gd name="T78" fmla="*/ 2587 w 4719"/>
                <a:gd name="T79" fmla="*/ 1573 h 1998"/>
                <a:gd name="T80" fmla="*/ 2810 w 4719"/>
                <a:gd name="T81" fmla="*/ 1376 h 1998"/>
                <a:gd name="T82" fmla="*/ 2774 w 4719"/>
                <a:gd name="T83" fmla="*/ 933 h 1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719" h="1998">
                  <a:moveTo>
                    <a:pt x="1632" y="0"/>
                  </a:moveTo>
                  <a:cubicBezTo>
                    <a:pt x="1905" y="1951"/>
                    <a:pt x="1905" y="1951"/>
                    <a:pt x="1905" y="1951"/>
                  </a:cubicBezTo>
                  <a:cubicBezTo>
                    <a:pt x="1473" y="1951"/>
                    <a:pt x="1473" y="1951"/>
                    <a:pt x="1473" y="1951"/>
                  </a:cubicBezTo>
                  <a:cubicBezTo>
                    <a:pt x="1281" y="588"/>
                    <a:pt x="1281" y="588"/>
                    <a:pt x="1281" y="588"/>
                  </a:cubicBezTo>
                  <a:cubicBezTo>
                    <a:pt x="1277" y="585"/>
                    <a:pt x="1277" y="585"/>
                    <a:pt x="1277" y="585"/>
                  </a:cubicBezTo>
                  <a:cubicBezTo>
                    <a:pt x="950" y="1206"/>
                    <a:pt x="950" y="1206"/>
                    <a:pt x="950" y="1206"/>
                  </a:cubicBezTo>
                  <a:cubicBezTo>
                    <a:pt x="1299" y="1206"/>
                    <a:pt x="1299" y="1206"/>
                    <a:pt x="1299" y="1206"/>
                  </a:cubicBezTo>
                  <a:cubicBezTo>
                    <a:pt x="1354" y="1568"/>
                    <a:pt x="1354" y="1568"/>
                    <a:pt x="1354" y="1568"/>
                  </a:cubicBezTo>
                  <a:cubicBezTo>
                    <a:pt x="762" y="1568"/>
                    <a:pt x="762" y="1568"/>
                    <a:pt x="762" y="1568"/>
                  </a:cubicBezTo>
                  <a:cubicBezTo>
                    <a:pt x="559" y="1951"/>
                    <a:pt x="559" y="1951"/>
                    <a:pt x="559" y="1951"/>
                  </a:cubicBezTo>
                  <a:cubicBezTo>
                    <a:pt x="77" y="1951"/>
                    <a:pt x="77" y="1951"/>
                    <a:pt x="77" y="1951"/>
                  </a:cubicBezTo>
                  <a:cubicBezTo>
                    <a:pt x="266" y="1568"/>
                    <a:pt x="266" y="1568"/>
                    <a:pt x="266" y="1568"/>
                  </a:cubicBezTo>
                  <a:cubicBezTo>
                    <a:pt x="0" y="1568"/>
                    <a:pt x="0" y="1568"/>
                    <a:pt x="0" y="1568"/>
                  </a:cubicBezTo>
                  <a:cubicBezTo>
                    <a:pt x="186" y="1206"/>
                    <a:pt x="186" y="1206"/>
                    <a:pt x="186" y="1206"/>
                  </a:cubicBezTo>
                  <a:cubicBezTo>
                    <a:pt x="458" y="1206"/>
                    <a:pt x="458" y="1206"/>
                    <a:pt x="458" y="1206"/>
                  </a:cubicBezTo>
                  <a:cubicBezTo>
                    <a:pt x="1095" y="0"/>
                    <a:pt x="1095" y="0"/>
                    <a:pt x="1095" y="0"/>
                  </a:cubicBezTo>
                  <a:lnTo>
                    <a:pt x="1632" y="0"/>
                  </a:lnTo>
                  <a:close/>
                  <a:moveTo>
                    <a:pt x="4719" y="452"/>
                  </a:moveTo>
                  <a:cubicBezTo>
                    <a:pt x="4457" y="1951"/>
                    <a:pt x="4457" y="1951"/>
                    <a:pt x="4457" y="1951"/>
                  </a:cubicBezTo>
                  <a:cubicBezTo>
                    <a:pt x="4025" y="1951"/>
                    <a:pt x="4025" y="1951"/>
                    <a:pt x="4025" y="1951"/>
                  </a:cubicBezTo>
                  <a:cubicBezTo>
                    <a:pt x="3699" y="1198"/>
                    <a:pt x="3699" y="1198"/>
                    <a:pt x="3699" y="1198"/>
                  </a:cubicBezTo>
                  <a:cubicBezTo>
                    <a:pt x="3649" y="1447"/>
                    <a:pt x="3610" y="1701"/>
                    <a:pt x="3566" y="1951"/>
                  </a:cubicBezTo>
                  <a:cubicBezTo>
                    <a:pt x="3130" y="1951"/>
                    <a:pt x="3130" y="1951"/>
                    <a:pt x="3130" y="1951"/>
                  </a:cubicBezTo>
                  <a:cubicBezTo>
                    <a:pt x="3147" y="1836"/>
                    <a:pt x="3170" y="1718"/>
                    <a:pt x="3180" y="1605"/>
                  </a:cubicBezTo>
                  <a:cubicBezTo>
                    <a:pt x="3040" y="1853"/>
                    <a:pt x="2788" y="1998"/>
                    <a:pt x="2507" y="1994"/>
                  </a:cubicBezTo>
                  <a:cubicBezTo>
                    <a:pt x="2302" y="1991"/>
                    <a:pt x="2051" y="1863"/>
                    <a:pt x="1937" y="1695"/>
                  </a:cubicBezTo>
                  <a:cubicBezTo>
                    <a:pt x="1825" y="912"/>
                    <a:pt x="1825" y="912"/>
                    <a:pt x="1825" y="912"/>
                  </a:cubicBezTo>
                  <a:cubicBezTo>
                    <a:pt x="1925" y="649"/>
                    <a:pt x="2198" y="444"/>
                    <a:pt x="2478" y="421"/>
                  </a:cubicBezTo>
                  <a:cubicBezTo>
                    <a:pt x="2762" y="405"/>
                    <a:pt x="3005" y="526"/>
                    <a:pt x="3170" y="762"/>
                  </a:cubicBezTo>
                  <a:cubicBezTo>
                    <a:pt x="3229" y="848"/>
                    <a:pt x="3261" y="945"/>
                    <a:pt x="3282" y="1046"/>
                  </a:cubicBezTo>
                  <a:cubicBezTo>
                    <a:pt x="3388" y="452"/>
                    <a:pt x="3388" y="452"/>
                    <a:pt x="3388" y="452"/>
                  </a:cubicBezTo>
                  <a:cubicBezTo>
                    <a:pt x="3812" y="452"/>
                    <a:pt x="3812" y="452"/>
                    <a:pt x="3812" y="452"/>
                  </a:cubicBezTo>
                  <a:cubicBezTo>
                    <a:pt x="4146" y="1210"/>
                    <a:pt x="4146" y="1210"/>
                    <a:pt x="4146" y="1210"/>
                  </a:cubicBezTo>
                  <a:cubicBezTo>
                    <a:pt x="4193" y="959"/>
                    <a:pt x="4238" y="706"/>
                    <a:pt x="4279" y="452"/>
                  </a:cubicBezTo>
                  <a:lnTo>
                    <a:pt x="4719" y="452"/>
                  </a:lnTo>
                  <a:close/>
                  <a:moveTo>
                    <a:pt x="2774" y="933"/>
                  </a:moveTo>
                  <a:cubicBezTo>
                    <a:pt x="2689" y="827"/>
                    <a:pt x="2553" y="794"/>
                    <a:pt x="2430" y="835"/>
                  </a:cubicBezTo>
                  <a:cubicBezTo>
                    <a:pt x="2325" y="863"/>
                    <a:pt x="2244" y="977"/>
                    <a:pt x="2209" y="1071"/>
                  </a:cubicBezTo>
                  <a:cubicBezTo>
                    <a:pt x="2147" y="1234"/>
                    <a:pt x="2218" y="1458"/>
                    <a:pt x="2331" y="1528"/>
                  </a:cubicBezTo>
                  <a:cubicBezTo>
                    <a:pt x="2407" y="1575"/>
                    <a:pt x="2496" y="1600"/>
                    <a:pt x="2587" y="1573"/>
                  </a:cubicBezTo>
                  <a:cubicBezTo>
                    <a:pt x="2679" y="1543"/>
                    <a:pt x="2769" y="1469"/>
                    <a:pt x="2810" y="1376"/>
                  </a:cubicBezTo>
                  <a:cubicBezTo>
                    <a:pt x="2869" y="1245"/>
                    <a:pt x="2880" y="1046"/>
                    <a:pt x="2774" y="933"/>
                  </a:cubicBezTo>
                  <a:close/>
                </a:path>
              </a:pathLst>
            </a:custGeom>
            <a:solidFill>
              <a:srgbClr val="E11B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513" y="2170"/>
              <a:ext cx="103" cy="170"/>
            </a:xfrm>
            <a:custGeom>
              <a:avLst/>
              <a:gdLst>
                <a:gd name="T0" fmla="*/ 0 w 103"/>
                <a:gd name="T1" fmla="*/ 170 h 170"/>
                <a:gd name="T2" fmla="*/ 0 w 103"/>
                <a:gd name="T3" fmla="*/ 0 h 170"/>
                <a:gd name="T4" fmla="*/ 93 w 103"/>
                <a:gd name="T5" fmla="*/ 0 h 170"/>
                <a:gd name="T6" fmla="*/ 93 w 103"/>
                <a:gd name="T7" fmla="*/ 23 h 170"/>
                <a:gd name="T8" fmla="*/ 34 w 103"/>
                <a:gd name="T9" fmla="*/ 23 h 170"/>
                <a:gd name="T10" fmla="*/ 34 w 103"/>
                <a:gd name="T11" fmla="*/ 69 h 170"/>
                <a:gd name="T12" fmla="*/ 92 w 103"/>
                <a:gd name="T13" fmla="*/ 69 h 170"/>
                <a:gd name="T14" fmla="*/ 92 w 103"/>
                <a:gd name="T15" fmla="*/ 92 h 170"/>
                <a:gd name="T16" fmla="*/ 34 w 103"/>
                <a:gd name="T17" fmla="*/ 92 h 170"/>
                <a:gd name="T18" fmla="*/ 34 w 103"/>
                <a:gd name="T19" fmla="*/ 147 h 170"/>
                <a:gd name="T20" fmla="*/ 103 w 103"/>
                <a:gd name="T21" fmla="*/ 147 h 170"/>
                <a:gd name="T22" fmla="*/ 103 w 103"/>
                <a:gd name="T23" fmla="*/ 170 h 170"/>
                <a:gd name="T24" fmla="*/ 0 w 103"/>
                <a:gd name="T25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" h="170">
                  <a:moveTo>
                    <a:pt x="0" y="170"/>
                  </a:moveTo>
                  <a:lnTo>
                    <a:pt x="0" y="0"/>
                  </a:lnTo>
                  <a:lnTo>
                    <a:pt x="93" y="0"/>
                  </a:lnTo>
                  <a:lnTo>
                    <a:pt x="93" y="23"/>
                  </a:lnTo>
                  <a:lnTo>
                    <a:pt x="34" y="23"/>
                  </a:lnTo>
                  <a:lnTo>
                    <a:pt x="34" y="69"/>
                  </a:lnTo>
                  <a:lnTo>
                    <a:pt x="92" y="69"/>
                  </a:lnTo>
                  <a:lnTo>
                    <a:pt x="92" y="92"/>
                  </a:lnTo>
                  <a:lnTo>
                    <a:pt x="34" y="92"/>
                  </a:lnTo>
                  <a:lnTo>
                    <a:pt x="34" y="147"/>
                  </a:lnTo>
                  <a:lnTo>
                    <a:pt x="103" y="147"/>
                  </a:lnTo>
                  <a:lnTo>
                    <a:pt x="103" y="170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44" y="2215"/>
              <a:ext cx="188" cy="125"/>
            </a:xfrm>
            <a:custGeom>
              <a:avLst/>
              <a:gdLst>
                <a:gd name="T0" fmla="*/ 356 w 430"/>
                <a:gd name="T1" fmla="*/ 285 h 285"/>
                <a:gd name="T2" fmla="*/ 356 w 430"/>
                <a:gd name="T3" fmla="*/ 127 h 285"/>
                <a:gd name="T4" fmla="*/ 347 w 430"/>
                <a:gd name="T5" fmla="*/ 72 h 285"/>
                <a:gd name="T6" fmla="*/ 307 w 430"/>
                <a:gd name="T7" fmla="*/ 50 h 285"/>
                <a:gd name="T8" fmla="*/ 259 w 430"/>
                <a:gd name="T9" fmla="*/ 83 h 285"/>
                <a:gd name="T10" fmla="*/ 252 w 430"/>
                <a:gd name="T11" fmla="*/ 129 h 285"/>
                <a:gd name="T12" fmla="*/ 252 w 430"/>
                <a:gd name="T13" fmla="*/ 285 h 285"/>
                <a:gd name="T14" fmla="*/ 177 w 430"/>
                <a:gd name="T15" fmla="*/ 285 h 285"/>
                <a:gd name="T16" fmla="*/ 177 w 430"/>
                <a:gd name="T17" fmla="*/ 129 h 285"/>
                <a:gd name="T18" fmla="*/ 170 w 430"/>
                <a:gd name="T19" fmla="*/ 75 h 285"/>
                <a:gd name="T20" fmla="*/ 131 w 430"/>
                <a:gd name="T21" fmla="*/ 51 h 285"/>
                <a:gd name="T22" fmla="*/ 80 w 430"/>
                <a:gd name="T23" fmla="*/ 87 h 285"/>
                <a:gd name="T24" fmla="*/ 74 w 430"/>
                <a:gd name="T25" fmla="*/ 134 h 285"/>
                <a:gd name="T26" fmla="*/ 74 w 430"/>
                <a:gd name="T27" fmla="*/ 285 h 285"/>
                <a:gd name="T28" fmla="*/ 0 w 430"/>
                <a:gd name="T29" fmla="*/ 285 h 285"/>
                <a:gd name="T30" fmla="*/ 0 w 430"/>
                <a:gd name="T31" fmla="*/ 7 h 285"/>
                <a:gd name="T32" fmla="*/ 74 w 430"/>
                <a:gd name="T33" fmla="*/ 7 h 285"/>
                <a:gd name="T34" fmla="*/ 74 w 430"/>
                <a:gd name="T35" fmla="*/ 47 h 285"/>
                <a:gd name="T36" fmla="*/ 161 w 430"/>
                <a:gd name="T37" fmla="*/ 0 h 285"/>
                <a:gd name="T38" fmla="*/ 241 w 430"/>
                <a:gd name="T39" fmla="*/ 51 h 285"/>
                <a:gd name="T40" fmla="*/ 333 w 430"/>
                <a:gd name="T41" fmla="*/ 0 h 285"/>
                <a:gd name="T42" fmla="*/ 418 w 430"/>
                <a:gd name="T43" fmla="*/ 45 h 285"/>
                <a:gd name="T44" fmla="*/ 430 w 430"/>
                <a:gd name="T45" fmla="*/ 121 h 285"/>
                <a:gd name="T46" fmla="*/ 430 w 430"/>
                <a:gd name="T47" fmla="*/ 285 h 285"/>
                <a:gd name="T48" fmla="*/ 356 w 430"/>
                <a:gd name="T49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30" h="285">
                  <a:moveTo>
                    <a:pt x="356" y="285"/>
                  </a:moveTo>
                  <a:cubicBezTo>
                    <a:pt x="356" y="127"/>
                    <a:pt x="356" y="127"/>
                    <a:pt x="356" y="127"/>
                  </a:cubicBezTo>
                  <a:cubicBezTo>
                    <a:pt x="356" y="99"/>
                    <a:pt x="354" y="85"/>
                    <a:pt x="347" y="72"/>
                  </a:cubicBezTo>
                  <a:cubicBezTo>
                    <a:pt x="339" y="59"/>
                    <a:pt x="325" y="50"/>
                    <a:pt x="307" y="50"/>
                  </a:cubicBezTo>
                  <a:cubicBezTo>
                    <a:pt x="286" y="50"/>
                    <a:pt x="268" y="62"/>
                    <a:pt x="259" y="83"/>
                  </a:cubicBezTo>
                  <a:cubicBezTo>
                    <a:pt x="254" y="93"/>
                    <a:pt x="252" y="104"/>
                    <a:pt x="252" y="129"/>
                  </a:cubicBezTo>
                  <a:cubicBezTo>
                    <a:pt x="252" y="285"/>
                    <a:pt x="252" y="285"/>
                    <a:pt x="252" y="285"/>
                  </a:cubicBezTo>
                  <a:cubicBezTo>
                    <a:pt x="177" y="285"/>
                    <a:pt x="177" y="285"/>
                    <a:pt x="177" y="285"/>
                  </a:cubicBezTo>
                  <a:cubicBezTo>
                    <a:pt x="177" y="129"/>
                    <a:pt x="177" y="129"/>
                    <a:pt x="177" y="129"/>
                  </a:cubicBezTo>
                  <a:cubicBezTo>
                    <a:pt x="177" y="100"/>
                    <a:pt x="175" y="86"/>
                    <a:pt x="170" y="75"/>
                  </a:cubicBezTo>
                  <a:cubicBezTo>
                    <a:pt x="163" y="60"/>
                    <a:pt x="150" y="51"/>
                    <a:pt x="131" y="51"/>
                  </a:cubicBezTo>
                  <a:cubicBezTo>
                    <a:pt x="104" y="51"/>
                    <a:pt x="87" y="65"/>
                    <a:pt x="80" y="87"/>
                  </a:cubicBezTo>
                  <a:cubicBezTo>
                    <a:pt x="76" y="99"/>
                    <a:pt x="74" y="115"/>
                    <a:pt x="74" y="134"/>
                  </a:cubicBezTo>
                  <a:cubicBezTo>
                    <a:pt x="74" y="285"/>
                    <a:pt x="74" y="285"/>
                    <a:pt x="74" y="285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93" y="17"/>
                    <a:pt x="123" y="0"/>
                    <a:pt x="161" y="0"/>
                  </a:cubicBezTo>
                  <a:cubicBezTo>
                    <a:pt x="200" y="0"/>
                    <a:pt x="227" y="17"/>
                    <a:pt x="241" y="51"/>
                  </a:cubicBezTo>
                  <a:cubicBezTo>
                    <a:pt x="262" y="17"/>
                    <a:pt x="295" y="0"/>
                    <a:pt x="333" y="0"/>
                  </a:cubicBezTo>
                  <a:cubicBezTo>
                    <a:pt x="373" y="0"/>
                    <a:pt x="403" y="17"/>
                    <a:pt x="418" y="45"/>
                  </a:cubicBezTo>
                  <a:cubicBezTo>
                    <a:pt x="427" y="63"/>
                    <a:pt x="430" y="77"/>
                    <a:pt x="430" y="121"/>
                  </a:cubicBezTo>
                  <a:cubicBezTo>
                    <a:pt x="430" y="285"/>
                    <a:pt x="430" y="285"/>
                    <a:pt x="430" y="285"/>
                  </a:cubicBezTo>
                  <a:lnTo>
                    <a:pt x="356" y="2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867" y="2215"/>
              <a:ext cx="127" cy="185"/>
            </a:xfrm>
            <a:custGeom>
              <a:avLst/>
              <a:gdLst>
                <a:gd name="T0" fmla="*/ 73 w 291"/>
                <a:gd name="T1" fmla="*/ 243 h 423"/>
                <a:gd name="T2" fmla="*/ 73 w 291"/>
                <a:gd name="T3" fmla="*/ 423 h 423"/>
                <a:gd name="T4" fmla="*/ 0 w 291"/>
                <a:gd name="T5" fmla="*/ 423 h 423"/>
                <a:gd name="T6" fmla="*/ 0 w 291"/>
                <a:gd name="T7" fmla="*/ 7 h 423"/>
                <a:gd name="T8" fmla="*/ 73 w 291"/>
                <a:gd name="T9" fmla="*/ 7 h 423"/>
                <a:gd name="T10" fmla="*/ 73 w 291"/>
                <a:gd name="T11" fmla="*/ 51 h 423"/>
                <a:gd name="T12" fmla="*/ 167 w 291"/>
                <a:gd name="T13" fmla="*/ 0 h 423"/>
                <a:gd name="T14" fmla="*/ 291 w 291"/>
                <a:gd name="T15" fmla="*/ 140 h 423"/>
                <a:gd name="T16" fmla="*/ 159 w 291"/>
                <a:gd name="T17" fmla="*/ 291 h 423"/>
                <a:gd name="T18" fmla="*/ 73 w 291"/>
                <a:gd name="T19" fmla="*/ 243 h 423"/>
                <a:gd name="T20" fmla="*/ 212 w 291"/>
                <a:gd name="T21" fmla="*/ 142 h 423"/>
                <a:gd name="T22" fmla="*/ 145 w 291"/>
                <a:gd name="T23" fmla="*/ 43 h 423"/>
                <a:gd name="T24" fmla="*/ 73 w 291"/>
                <a:gd name="T25" fmla="*/ 147 h 423"/>
                <a:gd name="T26" fmla="*/ 141 w 291"/>
                <a:gd name="T27" fmla="*/ 248 h 423"/>
                <a:gd name="T28" fmla="*/ 212 w 291"/>
                <a:gd name="T29" fmla="*/ 14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423">
                  <a:moveTo>
                    <a:pt x="73" y="243"/>
                  </a:moveTo>
                  <a:cubicBezTo>
                    <a:pt x="73" y="423"/>
                    <a:pt x="73" y="423"/>
                    <a:pt x="73" y="4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98" y="17"/>
                    <a:pt x="126" y="0"/>
                    <a:pt x="167" y="0"/>
                  </a:cubicBezTo>
                  <a:cubicBezTo>
                    <a:pt x="238" y="0"/>
                    <a:pt x="291" y="56"/>
                    <a:pt x="291" y="140"/>
                  </a:cubicBezTo>
                  <a:cubicBezTo>
                    <a:pt x="291" y="224"/>
                    <a:pt x="236" y="291"/>
                    <a:pt x="159" y="291"/>
                  </a:cubicBezTo>
                  <a:cubicBezTo>
                    <a:pt x="125" y="291"/>
                    <a:pt x="96" y="276"/>
                    <a:pt x="73" y="243"/>
                  </a:cubicBezTo>
                  <a:close/>
                  <a:moveTo>
                    <a:pt x="212" y="142"/>
                  </a:moveTo>
                  <a:cubicBezTo>
                    <a:pt x="212" y="79"/>
                    <a:pt x="181" y="43"/>
                    <a:pt x="145" y="43"/>
                  </a:cubicBezTo>
                  <a:cubicBezTo>
                    <a:pt x="110" y="43"/>
                    <a:pt x="73" y="73"/>
                    <a:pt x="73" y="147"/>
                  </a:cubicBezTo>
                  <a:cubicBezTo>
                    <a:pt x="73" y="206"/>
                    <a:pt x="97" y="248"/>
                    <a:pt x="141" y="248"/>
                  </a:cubicBezTo>
                  <a:cubicBezTo>
                    <a:pt x="189" y="248"/>
                    <a:pt x="212" y="196"/>
                    <a:pt x="212" y="14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1013" y="2215"/>
              <a:ext cx="129" cy="127"/>
            </a:xfrm>
            <a:custGeom>
              <a:avLst/>
              <a:gdLst>
                <a:gd name="T0" fmla="*/ 0 w 294"/>
                <a:gd name="T1" fmla="*/ 143 h 291"/>
                <a:gd name="T2" fmla="*/ 148 w 294"/>
                <a:gd name="T3" fmla="*/ 0 h 291"/>
                <a:gd name="T4" fmla="*/ 294 w 294"/>
                <a:gd name="T5" fmla="*/ 143 h 291"/>
                <a:gd name="T6" fmla="*/ 147 w 294"/>
                <a:gd name="T7" fmla="*/ 291 h 291"/>
                <a:gd name="T8" fmla="*/ 0 w 294"/>
                <a:gd name="T9" fmla="*/ 143 h 291"/>
                <a:gd name="T10" fmla="*/ 217 w 294"/>
                <a:gd name="T11" fmla="*/ 145 h 291"/>
                <a:gd name="T12" fmla="*/ 147 w 294"/>
                <a:gd name="T13" fmla="*/ 38 h 291"/>
                <a:gd name="T14" fmla="*/ 77 w 294"/>
                <a:gd name="T15" fmla="*/ 145 h 291"/>
                <a:gd name="T16" fmla="*/ 147 w 294"/>
                <a:gd name="T17" fmla="*/ 253 h 291"/>
                <a:gd name="T18" fmla="*/ 217 w 294"/>
                <a:gd name="T19" fmla="*/ 145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1">
                  <a:moveTo>
                    <a:pt x="0" y="143"/>
                  </a:moveTo>
                  <a:cubicBezTo>
                    <a:pt x="0" y="57"/>
                    <a:pt x="64" y="0"/>
                    <a:pt x="148" y="0"/>
                  </a:cubicBezTo>
                  <a:cubicBezTo>
                    <a:pt x="230" y="0"/>
                    <a:pt x="294" y="59"/>
                    <a:pt x="294" y="143"/>
                  </a:cubicBezTo>
                  <a:cubicBezTo>
                    <a:pt x="294" y="235"/>
                    <a:pt x="226" y="291"/>
                    <a:pt x="147" y="291"/>
                  </a:cubicBezTo>
                  <a:cubicBezTo>
                    <a:pt x="68" y="291"/>
                    <a:pt x="0" y="236"/>
                    <a:pt x="0" y="143"/>
                  </a:cubicBezTo>
                  <a:close/>
                  <a:moveTo>
                    <a:pt x="217" y="145"/>
                  </a:moveTo>
                  <a:cubicBezTo>
                    <a:pt x="217" y="76"/>
                    <a:pt x="188" y="38"/>
                    <a:pt x="147" y="38"/>
                  </a:cubicBezTo>
                  <a:cubicBezTo>
                    <a:pt x="107" y="38"/>
                    <a:pt x="77" y="78"/>
                    <a:pt x="77" y="145"/>
                  </a:cubicBezTo>
                  <a:cubicBezTo>
                    <a:pt x="77" y="214"/>
                    <a:pt x="109" y="253"/>
                    <a:pt x="147" y="253"/>
                  </a:cubicBezTo>
                  <a:cubicBezTo>
                    <a:pt x="185" y="253"/>
                    <a:pt x="217" y="215"/>
                    <a:pt x="217" y="1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1150" y="2216"/>
              <a:ext cx="197" cy="124"/>
            </a:xfrm>
            <a:custGeom>
              <a:avLst/>
              <a:gdLst>
                <a:gd name="T0" fmla="*/ 150 w 197"/>
                <a:gd name="T1" fmla="*/ 124 h 124"/>
                <a:gd name="T2" fmla="*/ 127 w 197"/>
                <a:gd name="T3" fmla="*/ 124 h 124"/>
                <a:gd name="T4" fmla="*/ 96 w 197"/>
                <a:gd name="T5" fmla="*/ 42 h 124"/>
                <a:gd name="T6" fmla="*/ 66 w 197"/>
                <a:gd name="T7" fmla="*/ 124 h 124"/>
                <a:gd name="T8" fmla="*/ 43 w 197"/>
                <a:gd name="T9" fmla="*/ 124 h 124"/>
                <a:gd name="T10" fmla="*/ 0 w 197"/>
                <a:gd name="T11" fmla="*/ 6 h 124"/>
                <a:gd name="T12" fmla="*/ 33 w 197"/>
                <a:gd name="T13" fmla="*/ 0 h 124"/>
                <a:gd name="T14" fmla="*/ 59 w 197"/>
                <a:gd name="T15" fmla="*/ 85 h 124"/>
                <a:gd name="T16" fmla="*/ 90 w 197"/>
                <a:gd name="T17" fmla="*/ 2 h 124"/>
                <a:gd name="T18" fmla="*/ 112 w 197"/>
                <a:gd name="T19" fmla="*/ 2 h 124"/>
                <a:gd name="T20" fmla="*/ 142 w 197"/>
                <a:gd name="T21" fmla="*/ 85 h 124"/>
                <a:gd name="T22" fmla="*/ 170 w 197"/>
                <a:gd name="T23" fmla="*/ 0 h 124"/>
                <a:gd name="T24" fmla="*/ 197 w 197"/>
                <a:gd name="T25" fmla="*/ 4 h 124"/>
                <a:gd name="T26" fmla="*/ 150 w 197"/>
                <a:gd name="T27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7" h="124">
                  <a:moveTo>
                    <a:pt x="150" y="124"/>
                  </a:moveTo>
                  <a:lnTo>
                    <a:pt x="127" y="124"/>
                  </a:lnTo>
                  <a:lnTo>
                    <a:pt x="96" y="42"/>
                  </a:lnTo>
                  <a:lnTo>
                    <a:pt x="66" y="124"/>
                  </a:lnTo>
                  <a:lnTo>
                    <a:pt x="43" y="124"/>
                  </a:lnTo>
                  <a:lnTo>
                    <a:pt x="0" y="6"/>
                  </a:lnTo>
                  <a:lnTo>
                    <a:pt x="33" y="0"/>
                  </a:lnTo>
                  <a:lnTo>
                    <a:pt x="59" y="85"/>
                  </a:lnTo>
                  <a:lnTo>
                    <a:pt x="90" y="2"/>
                  </a:lnTo>
                  <a:lnTo>
                    <a:pt x="112" y="2"/>
                  </a:lnTo>
                  <a:lnTo>
                    <a:pt x="142" y="85"/>
                  </a:lnTo>
                  <a:lnTo>
                    <a:pt x="170" y="0"/>
                  </a:lnTo>
                  <a:lnTo>
                    <a:pt x="197" y="4"/>
                  </a:lnTo>
                  <a:lnTo>
                    <a:pt x="150" y="12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355" y="2215"/>
              <a:ext cx="115" cy="127"/>
            </a:xfrm>
            <a:custGeom>
              <a:avLst/>
              <a:gdLst>
                <a:gd name="T0" fmla="*/ 259 w 262"/>
                <a:gd name="T1" fmla="*/ 259 h 291"/>
                <a:gd name="T2" fmla="*/ 149 w 262"/>
                <a:gd name="T3" fmla="*/ 291 h 291"/>
                <a:gd name="T4" fmla="*/ 53 w 262"/>
                <a:gd name="T5" fmla="*/ 259 h 291"/>
                <a:gd name="T6" fmla="*/ 0 w 262"/>
                <a:gd name="T7" fmla="*/ 140 h 291"/>
                <a:gd name="T8" fmla="*/ 49 w 262"/>
                <a:gd name="T9" fmla="*/ 30 h 291"/>
                <a:gd name="T10" fmla="*/ 141 w 262"/>
                <a:gd name="T11" fmla="*/ 0 h 291"/>
                <a:gd name="T12" fmla="*/ 234 w 262"/>
                <a:gd name="T13" fmla="*/ 41 h 291"/>
                <a:gd name="T14" fmla="*/ 262 w 262"/>
                <a:gd name="T15" fmla="*/ 132 h 291"/>
                <a:gd name="T16" fmla="*/ 262 w 262"/>
                <a:gd name="T17" fmla="*/ 152 h 291"/>
                <a:gd name="T18" fmla="*/ 78 w 262"/>
                <a:gd name="T19" fmla="*/ 152 h 291"/>
                <a:gd name="T20" fmla="*/ 164 w 262"/>
                <a:gd name="T21" fmla="*/ 244 h 291"/>
                <a:gd name="T22" fmla="*/ 237 w 262"/>
                <a:gd name="T23" fmla="*/ 219 h 291"/>
                <a:gd name="T24" fmla="*/ 259 w 262"/>
                <a:gd name="T25" fmla="*/ 259 h 291"/>
                <a:gd name="T26" fmla="*/ 196 w 262"/>
                <a:gd name="T27" fmla="*/ 107 h 291"/>
                <a:gd name="T28" fmla="*/ 141 w 262"/>
                <a:gd name="T29" fmla="*/ 37 h 291"/>
                <a:gd name="T30" fmla="*/ 79 w 262"/>
                <a:gd name="T31" fmla="*/ 114 h 291"/>
                <a:gd name="T32" fmla="*/ 196 w 262"/>
                <a:gd name="T33" fmla="*/ 114 h 291"/>
                <a:gd name="T34" fmla="*/ 196 w 262"/>
                <a:gd name="T35" fmla="*/ 10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2" h="291">
                  <a:moveTo>
                    <a:pt x="259" y="259"/>
                  </a:moveTo>
                  <a:cubicBezTo>
                    <a:pt x="225" y="281"/>
                    <a:pt x="187" y="291"/>
                    <a:pt x="149" y="291"/>
                  </a:cubicBezTo>
                  <a:cubicBezTo>
                    <a:pt x="110" y="291"/>
                    <a:pt x="78" y="281"/>
                    <a:pt x="53" y="259"/>
                  </a:cubicBezTo>
                  <a:cubicBezTo>
                    <a:pt x="18" y="232"/>
                    <a:pt x="0" y="188"/>
                    <a:pt x="0" y="140"/>
                  </a:cubicBezTo>
                  <a:cubicBezTo>
                    <a:pt x="0" y="96"/>
                    <a:pt x="18" y="55"/>
                    <a:pt x="49" y="30"/>
                  </a:cubicBezTo>
                  <a:cubicBezTo>
                    <a:pt x="73" y="11"/>
                    <a:pt x="104" y="0"/>
                    <a:pt x="141" y="0"/>
                  </a:cubicBezTo>
                  <a:cubicBezTo>
                    <a:pt x="183" y="0"/>
                    <a:pt x="214" y="14"/>
                    <a:pt x="234" y="41"/>
                  </a:cubicBezTo>
                  <a:cubicBezTo>
                    <a:pt x="253" y="65"/>
                    <a:pt x="262" y="97"/>
                    <a:pt x="262" y="132"/>
                  </a:cubicBezTo>
                  <a:cubicBezTo>
                    <a:pt x="262" y="137"/>
                    <a:pt x="262" y="144"/>
                    <a:pt x="262" y="152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79" y="208"/>
                    <a:pt x="110" y="244"/>
                    <a:pt x="164" y="244"/>
                  </a:cubicBezTo>
                  <a:cubicBezTo>
                    <a:pt x="188" y="244"/>
                    <a:pt x="215" y="234"/>
                    <a:pt x="237" y="219"/>
                  </a:cubicBezTo>
                  <a:lnTo>
                    <a:pt x="259" y="259"/>
                  </a:lnTo>
                  <a:close/>
                  <a:moveTo>
                    <a:pt x="196" y="107"/>
                  </a:moveTo>
                  <a:cubicBezTo>
                    <a:pt x="196" y="66"/>
                    <a:pt x="177" y="37"/>
                    <a:pt x="141" y="37"/>
                  </a:cubicBezTo>
                  <a:cubicBezTo>
                    <a:pt x="105" y="37"/>
                    <a:pt x="81" y="62"/>
                    <a:pt x="79" y="114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196" y="10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499" y="2215"/>
              <a:ext cx="82" cy="125"/>
            </a:xfrm>
            <a:custGeom>
              <a:avLst/>
              <a:gdLst>
                <a:gd name="T0" fmla="*/ 166 w 190"/>
                <a:gd name="T1" fmla="*/ 77 h 285"/>
                <a:gd name="T2" fmla="*/ 130 w 190"/>
                <a:gd name="T3" fmla="*/ 66 h 285"/>
                <a:gd name="T4" fmla="*/ 82 w 190"/>
                <a:gd name="T5" fmla="*/ 107 h 285"/>
                <a:gd name="T6" fmla="*/ 74 w 190"/>
                <a:gd name="T7" fmla="*/ 171 h 285"/>
                <a:gd name="T8" fmla="*/ 74 w 190"/>
                <a:gd name="T9" fmla="*/ 285 h 285"/>
                <a:gd name="T10" fmla="*/ 0 w 190"/>
                <a:gd name="T11" fmla="*/ 285 h 285"/>
                <a:gd name="T12" fmla="*/ 0 w 190"/>
                <a:gd name="T13" fmla="*/ 7 h 285"/>
                <a:gd name="T14" fmla="*/ 74 w 190"/>
                <a:gd name="T15" fmla="*/ 7 h 285"/>
                <a:gd name="T16" fmla="*/ 74 w 190"/>
                <a:gd name="T17" fmla="*/ 61 h 285"/>
                <a:gd name="T18" fmla="*/ 80 w 190"/>
                <a:gd name="T19" fmla="*/ 47 h 285"/>
                <a:gd name="T20" fmla="*/ 138 w 190"/>
                <a:gd name="T21" fmla="*/ 0 h 285"/>
                <a:gd name="T22" fmla="*/ 190 w 190"/>
                <a:gd name="T23" fmla="*/ 23 h 285"/>
                <a:gd name="T24" fmla="*/ 166 w 190"/>
                <a:gd name="T25" fmla="*/ 77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0" h="285">
                  <a:moveTo>
                    <a:pt x="166" y="77"/>
                  </a:moveTo>
                  <a:cubicBezTo>
                    <a:pt x="154" y="69"/>
                    <a:pt x="141" y="66"/>
                    <a:pt x="130" y="66"/>
                  </a:cubicBezTo>
                  <a:cubicBezTo>
                    <a:pt x="108" y="66"/>
                    <a:pt x="90" y="81"/>
                    <a:pt x="82" y="107"/>
                  </a:cubicBezTo>
                  <a:cubicBezTo>
                    <a:pt x="76" y="122"/>
                    <a:pt x="74" y="139"/>
                    <a:pt x="74" y="171"/>
                  </a:cubicBezTo>
                  <a:cubicBezTo>
                    <a:pt x="74" y="285"/>
                    <a:pt x="74" y="285"/>
                    <a:pt x="74" y="285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6" y="56"/>
                    <a:pt x="79" y="51"/>
                    <a:pt x="80" y="47"/>
                  </a:cubicBezTo>
                  <a:cubicBezTo>
                    <a:pt x="92" y="20"/>
                    <a:pt x="110" y="0"/>
                    <a:pt x="138" y="0"/>
                  </a:cubicBezTo>
                  <a:cubicBezTo>
                    <a:pt x="154" y="0"/>
                    <a:pt x="171" y="7"/>
                    <a:pt x="190" y="23"/>
                  </a:cubicBezTo>
                  <a:lnTo>
                    <a:pt x="166" y="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654" y="2170"/>
              <a:ext cx="125" cy="172"/>
            </a:xfrm>
            <a:custGeom>
              <a:avLst/>
              <a:gdLst>
                <a:gd name="T0" fmla="*/ 208 w 287"/>
                <a:gd name="T1" fmla="*/ 395 h 395"/>
                <a:gd name="T2" fmla="*/ 129 w 287"/>
                <a:gd name="T3" fmla="*/ 229 h 395"/>
                <a:gd name="T4" fmla="*/ 78 w 287"/>
                <a:gd name="T5" fmla="*/ 229 h 395"/>
                <a:gd name="T6" fmla="*/ 78 w 287"/>
                <a:gd name="T7" fmla="*/ 389 h 395"/>
                <a:gd name="T8" fmla="*/ 0 w 287"/>
                <a:gd name="T9" fmla="*/ 389 h 395"/>
                <a:gd name="T10" fmla="*/ 0 w 287"/>
                <a:gd name="T11" fmla="*/ 0 h 395"/>
                <a:gd name="T12" fmla="*/ 111 w 287"/>
                <a:gd name="T13" fmla="*/ 0 h 395"/>
                <a:gd name="T14" fmla="*/ 221 w 287"/>
                <a:gd name="T15" fmla="*/ 23 h 395"/>
                <a:gd name="T16" fmla="*/ 262 w 287"/>
                <a:gd name="T17" fmla="*/ 108 h 395"/>
                <a:gd name="T18" fmla="*/ 194 w 287"/>
                <a:gd name="T19" fmla="*/ 215 h 395"/>
                <a:gd name="T20" fmla="*/ 287 w 287"/>
                <a:gd name="T21" fmla="*/ 381 h 395"/>
                <a:gd name="T22" fmla="*/ 208 w 287"/>
                <a:gd name="T23" fmla="*/ 395 h 395"/>
                <a:gd name="T24" fmla="*/ 168 w 287"/>
                <a:gd name="T25" fmla="*/ 65 h 395"/>
                <a:gd name="T26" fmla="*/ 104 w 287"/>
                <a:gd name="T27" fmla="*/ 49 h 395"/>
                <a:gd name="T28" fmla="*/ 78 w 287"/>
                <a:gd name="T29" fmla="*/ 49 h 395"/>
                <a:gd name="T30" fmla="*/ 78 w 287"/>
                <a:gd name="T31" fmla="*/ 183 h 395"/>
                <a:gd name="T32" fmla="*/ 112 w 287"/>
                <a:gd name="T33" fmla="*/ 183 h 395"/>
                <a:gd name="T34" fmla="*/ 171 w 287"/>
                <a:gd name="T35" fmla="*/ 163 h 395"/>
                <a:gd name="T36" fmla="*/ 188 w 287"/>
                <a:gd name="T37" fmla="*/ 113 h 395"/>
                <a:gd name="T38" fmla="*/ 168 w 287"/>
                <a:gd name="T39" fmla="*/ 65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7" h="395">
                  <a:moveTo>
                    <a:pt x="208" y="395"/>
                  </a:moveTo>
                  <a:cubicBezTo>
                    <a:pt x="129" y="229"/>
                    <a:pt x="129" y="229"/>
                    <a:pt x="129" y="229"/>
                  </a:cubicBezTo>
                  <a:cubicBezTo>
                    <a:pt x="78" y="229"/>
                    <a:pt x="78" y="229"/>
                    <a:pt x="78" y="229"/>
                  </a:cubicBezTo>
                  <a:cubicBezTo>
                    <a:pt x="78" y="389"/>
                    <a:pt x="78" y="389"/>
                    <a:pt x="78" y="389"/>
                  </a:cubicBezTo>
                  <a:cubicBezTo>
                    <a:pt x="0" y="389"/>
                    <a:pt x="0" y="389"/>
                    <a:pt x="0" y="38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67" y="0"/>
                    <a:pt x="197" y="6"/>
                    <a:pt x="221" y="23"/>
                  </a:cubicBezTo>
                  <a:cubicBezTo>
                    <a:pt x="247" y="41"/>
                    <a:pt x="262" y="72"/>
                    <a:pt x="262" y="108"/>
                  </a:cubicBezTo>
                  <a:cubicBezTo>
                    <a:pt x="262" y="156"/>
                    <a:pt x="234" y="194"/>
                    <a:pt x="194" y="215"/>
                  </a:cubicBezTo>
                  <a:cubicBezTo>
                    <a:pt x="287" y="381"/>
                    <a:pt x="287" y="381"/>
                    <a:pt x="287" y="381"/>
                  </a:cubicBezTo>
                  <a:lnTo>
                    <a:pt x="208" y="395"/>
                  </a:lnTo>
                  <a:close/>
                  <a:moveTo>
                    <a:pt x="168" y="65"/>
                  </a:moveTo>
                  <a:cubicBezTo>
                    <a:pt x="154" y="54"/>
                    <a:pt x="136" y="49"/>
                    <a:pt x="104" y="49"/>
                  </a:cubicBezTo>
                  <a:cubicBezTo>
                    <a:pt x="78" y="49"/>
                    <a:pt x="78" y="49"/>
                    <a:pt x="78" y="49"/>
                  </a:cubicBezTo>
                  <a:cubicBezTo>
                    <a:pt x="78" y="183"/>
                    <a:pt x="78" y="183"/>
                    <a:pt x="78" y="183"/>
                  </a:cubicBezTo>
                  <a:cubicBezTo>
                    <a:pt x="112" y="183"/>
                    <a:pt x="112" y="183"/>
                    <a:pt x="112" y="183"/>
                  </a:cubicBezTo>
                  <a:cubicBezTo>
                    <a:pt x="145" y="183"/>
                    <a:pt x="159" y="176"/>
                    <a:pt x="171" y="163"/>
                  </a:cubicBezTo>
                  <a:cubicBezTo>
                    <a:pt x="184" y="147"/>
                    <a:pt x="188" y="125"/>
                    <a:pt x="188" y="113"/>
                  </a:cubicBezTo>
                  <a:cubicBezTo>
                    <a:pt x="188" y="92"/>
                    <a:pt x="180" y="75"/>
                    <a:pt x="168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792" y="2215"/>
              <a:ext cx="115" cy="127"/>
            </a:xfrm>
            <a:custGeom>
              <a:avLst/>
              <a:gdLst>
                <a:gd name="T0" fmla="*/ 260 w 263"/>
                <a:gd name="T1" fmla="*/ 259 h 291"/>
                <a:gd name="T2" fmla="*/ 150 w 263"/>
                <a:gd name="T3" fmla="*/ 291 h 291"/>
                <a:gd name="T4" fmla="*/ 53 w 263"/>
                <a:gd name="T5" fmla="*/ 259 h 291"/>
                <a:gd name="T6" fmla="*/ 0 w 263"/>
                <a:gd name="T7" fmla="*/ 140 h 291"/>
                <a:gd name="T8" fmla="*/ 50 w 263"/>
                <a:gd name="T9" fmla="*/ 30 h 291"/>
                <a:gd name="T10" fmla="*/ 142 w 263"/>
                <a:gd name="T11" fmla="*/ 0 h 291"/>
                <a:gd name="T12" fmla="*/ 235 w 263"/>
                <a:gd name="T13" fmla="*/ 41 h 291"/>
                <a:gd name="T14" fmla="*/ 263 w 263"/>
                <a:gd name="T15" fmla="*/ 132 h 291"/>
                <a:gd name="T16" fmla="*/ 262 w 263"/>
                <a:gd name="T17" fmla="*/ 152 h 291"/>
                <a:gd name="T18" fmla="*/ 79 w 263"/>
                <a:gd name="T19" fmla="*/ 152 h 291"/>
                <a:gd name="T20" fmla="*/ 165 w 263"/>
                <a:gd name="T21" fmla="*/ 244 h 291"/>
                <a:gd name="T22" fmla="*/ 238 w 263"/>
                <a:gd name="T23" fmla="*/ 219 h 291"/>
                <a:gd name="T24" fmla="*/ 260 w 263"/>
                <a:gd name="T25" fmla="*/ 259 h 291"/>
                <a:gd name="T26" fmla="*/ 197 w 263"/>
                <a:gd name="T27" fmla="*/ 107 h 291"/>
                <a:gd name="T28" fmla="*/ 141 w 263"/>
                <a:gd name="T29" fmla="*/ 37 h 291"/>
                <a:gd name="T30" fmla="*/ 80 w 263"/>
                <a:gd name="T31" fmla="*/ 114 h 291"/>
                <a:gd name="T32" fmla="*/ 197 w 263"/>
                <a:gd name="T33" fmla="*/ 114 h 291"/>
                <a:gd name="T34" fmla="*/ 197 w 263"/>
                <a:gd name="T35" fmla="*/ 10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3" h="291">
                  <a:moveTo>
                    <a:pt x="260" y="259"/>
                  </a:moveTo>
                  <a:cubicBezTo>
                    <a:pt x="226" y="281"/>
                    <a:pt x="187" y="291"/>
                    <a:pt x="150" y="291"/>
                  </a:cubicBezTo>
                  <a:cubicBezTo>
                    <a:pt x="110" y="291"/>
                    <a:pt x="79" y="281"/>
                    <a:pt x="53" y="259"/>
                  </a:cubicBezTo>
                  <a:cubicBezTo>
                    <a:pt x="19" y="232"/>
                    <a:pt x="0" y="188"/>
                    <a:pt x="0" y="140"/>
                  </a:cubicBezTo>
                  <a:cubicBezTo>
                    <a:pt x="0" y="96"/>
                    <a:pt x="19" y="55"/>
                    <a:pt x="50" y="30"/>
                  </a:cubicBezTo>
                  <a:cubicBezTo>
                    <a:pt x="74" y="11"/>
                    <a:pt x="105" y="0"/>
                    <a:pt x="142" y="0"/>
                  </a:cubicBezTo>
                  <a:cubicBezTo>
                    <a:pt x="184" y="0"/>
                    <a:pt x="215" y="14"/>
                    <a:pt x="235" y="41"/>
                  </a:cubicBezTo>
                  <a:cubicBezTo>
                    <a:pt x="254" y="65"/>
                    <a:pt x="263" y="97"/>
                    <a:pt x="263" y="132"/>
                  </a:cubicBezTo>
                  <a:cubicBezTo>
                    <a:pt x="263" y="137"/>
                    <a:pt x="263" y="144"/>
                    <a:pt x="262" y="152"/>
                  </a:cubicBezTo>
                  <a:cubicBezTo>
                    <a:pt x="79" y="152"/>
                    <a:pt x="79" y="152"/>
                    <a:pt x="79" y="152"/>
                  </a:cubicBezTo>
                  <a:cubicBezTo>
                    <a:pt x="80" y="208"/>
                    <a:pt x="110" y="244"/>
                    <a:pt x="165" y="244"/>
                  </a:cubicBezTo>
                  <a:cubicBezTo>
                    <a:pt x="189" y="244"/>
                    <a:pt x="216" y="234"/>
                    <a:pt x="238" y="219"/>
                  </a:cubicBezTo>
                  <a:lnTo>
                    <a:pt x="260" y="259"/>
                  </a:lnTo>
                  <a:close/>
                  <a:moveTo>
                    <a:pt x="197" y="107"/>
                  </a:moveTo>
                  <a:cubicBezTo>
                    <a:pt x="197" y="66"/>
                    <a:pt x="177" y="37"/>
                    <a:pt x="141" y="37"/>
                  </a:cubicBezTo>
                  <a:cubicBezTo>
                    <a:pt x="106" y="37"/>
                    <a:pt x="81" y="62"/>
                    <a:pt x="80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1926" y="2215"/>
              <a:ext cx="84" cy="127"/>
            </a:xfrm>
            <a:custGeom>
              <a:avLst/>
              <a:gdLst>
                <a:gd name="T0" fmla="*/ 0 w 194"/>
                <a:gd name="T1" fmla="*/ 261 h 291"/>
                <a:gd name="T2" fmla="*/ 21 w 194"/>
                <a:gd name="T3" fmla="*/ 221 h 291"/>
                <a:gd name="T4" fmla="*/ 80 w 194"/>
                <a:gd name="T5" fmla="*/ 249 h 291"/>
                <a:gd name="T6" fmla="*/ 121 w 194"/>
                <a:gd name="T7" fmla="*/ 214 h 291"/>
                <a:gd name="T8" fmla="*/ 74 w 194"/>
                <a:gd name="T9" fmla="*/ 158 h 291"/>
                <a:gd name="T10" fmla="*/ 14 w 194"/>
                <a:gd name="T11" fmla="*/ 75 h 291"/>
                <a:gd name="T12" fmla="*/ 108 w 194"/>
                <a:gd name="T13" fmla="*/ 0 h 291"/>
                <a:gd name="T14" fmla="*/ 189 w 194"/>
                <a:gd name="T15" fmla="*/ 22 h 291"/>
                <a:gd name="T16" fmla="*/ 169 w 194"/>
                <a:gd name="T17" fmla="*/ 58 h 291"/>
                <a:gd name="T18" fmla="*/ 124 w 194"/>
                <a:gd name="T19" fmla="*/ 42 h 291"/>
                <a:gd name="T20" fmla="*/ 87 w 194"/>
                <a:gd name="T21" fmla="*/ 71 h 291"/>
                <a:gd name="T22" fmla="*/ 127 w 194"/>
                <a:gd name="T23" fmla="*/ 120 h 291"/>
                <a:gd name="T24" fmla="*/ 194 w 194"/>
                <a:gd name="T25" fmla="*/ 211 h 291"/>
                <a:gd name="T26" fmla="*/ 91 w 194"/>
                <a:gd name="T27" fmla="*/ 291 h 291"/>
                <a:gd name="T28" fmla="*/ 0 w 194"/>
                <a:gd name="T29" fmla="*/ 26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4" h="291">
                  <a:moveTo>
                    <a:pt x="0" y="261"/>
                  </a:moveTo>
                  <a:cubicBezTo>
                    <a:pt x="21" y="221"/>
                    <a:pt x="21" y="221"/>
                    <a:pt x="21" y="221"/>
                  </a:cubicBezTo>
                  <a:cubicBezTo>
                    <a:pt x="39" y="237"/>
                    <a:pt x="62" y="249"/>
                    <a:pt x="80" y="249"/>
                  </a:cubicBezTo>
                  <a:cubicBezTo>
                    <a:pt x="107" y="249"/>
                    <a:pt x="121" y="235"/>
                    <a:pt x="121" y="214"/>
                  </a:cubicBezTo>
                  <a:cubicBezTo>
                    <a:pt x="121" y="196"/>
                    <a:pt x="110" y="184"/>
                    <a:pt x="74" y="158"/>
                  </a:cubicBezTo>
                  <a:cubicBezTo>
                    <a:pt x="43" y="135"/>
                    <a:pt x="14" y="113"/>
                    <a:pt x="14" y="75"/>
                  </a:cubicBezTo>
                  <a:cubicBezTo>
                    <a:pt x="14" y="30"/>
                    <a:pt x="52" y="0"/>
                    <a:pt x="108" y="0"/>
                  </a:cubicBezTo>
                  <a:cubicBezTo>
                    <a:pt x="138" y="0"/>
                    <a:pt x="166" y="8"/>
                    <a:pt x="189" y="22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55" y="48"/>
                    <a:pt x="139" y="42"/>
                    <a:pt x="124" y="42"/>
                  </a:cubicBezTo>
                  <a:cubicBezTo>
                    <a:pt x="99" y="42"/>
                    <a:pt x="87" y="58"/>
                    <a:pt x="87" y="71"/>
                  </a:cubicBezTo>
                  <a:cubicBezTo>
                    <a:pt x="87" y="88"/>
                    <a:pt x="99" y="100"/>
                    <a:pt x="127" y="120"/>
                  </a:cubicBezTo>
                  <a:cubicBezTo>
                    <a:pt x="181" y="160"/>
                    <a:pt x="194" y="177"/>
                    <a:pt x="194" y="211"/>
                  </a:cubicBezTo>
                  <a:cubicBezTo>
                    <a:pt x="194" y="260"/>
                    <a:pt x="150" y="291"/>
                    <a:pt x="91" y="291"/>
                  </a:cubicBezTo>
                  <a:cubicBezTo>
                    <a:pt x="56" y="291"/>
                    <a:pt x="24" y="280"/>
                    <a:pt x="0" y="2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2036" y="2218"/>
              <a:ext cx="114" cy="124"/>
            </a:xfrm>
            <a:custGeom>
              <a:avLst/>
              <a:gdLst>
                <a:gd name="T0" fmla="*/ 186 w 261"/>
                <a:gd name="T1" fmla="*/ 278 h 284"/>
                <a:gd name="T2" fmla="*/ 186 w 261"/>
                <a:gd name="T3" fmla="*/ 238 h 284"/>
                <a:gd name="T4" fmla="*/ 96 w 261"/>
                <a:gd name="T5" fmla="*/ 284 h 284"/>
                <a:gd name="T6" fmla="*/ 9 w 261"/>
                <a:gd name="T7" fmla="*/ 232 h 284"/>
                <a:gd name="T8" fmla="*/ 0 w 261"/>
                <a:gd name="T9" fmla="*/ 157 h 284"/>
                <a:gd name="T10" fmla="*/ 0 w 261"/>
                <a:gd name="T11" fmla="*/ 0 h 284"/>
                <a:gd name="T12" fmla="*/ 74 w 261"/>
                <a:gd name="T13" fmla="*/ 0 h 284"/>
                <a:gd name="T14" fmla="*/ 74 w 261"/>
                <a:gd name="T15" fmla="*/ 158 h 284"/>
                <a:gd name="T16" fmla="*/ 81 w 261"/>
                <a:gd name="T17" fmla="*/ 209 h 284"/>
                <a:gd name="T18" fmla="*/ 127 w 261"/>
                <a:gd name="T19" fmla="*/ 234 h 284"/>
                <a:gd name="T20" fmla="*/ 179 w 261"/>
                <a:gd name="T21" fmla="*/ 201 h 284"/>
                <a:gd name="T22" fmla="*/ 186 w 261"/>
                <a:gd name="T23" fmla="*/ 149 h 284"/>
                <a:gd name="T24" fmla="*/ 186 w 261"/>
                <a:gd name="T25" fmla="*/ 0 h 284"/>
                <a:gd name="T26" fmla="*/ 261 w 261"/>
                <a:gd name="T27" fmla="*/ 0 h 284"/>
                <a:gd name="T28" fmla="*/ 261 w 261"/>
                <a:gd name="T29" fmla="*/ 278 h 284"/>
                <a:gd name="T30" fmla="*/ 186 w 261"/>
                <a:gd name="T31" fmla="*/ 278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1" h="284">
                  <a:moveTo>
                    <a:pt x="186" y="278"/>
                  </a:moveTo>
                  <a:cubicBezTo>
                    <a:pt x="186" y="238"/>
                    <a:pt x="186" y="238"/>
                    <a:pt x="186" y="238"/>
                  </a:cubicBezTo>
                  <a:cubicBezTo>
                    <a:pt x="163" y="272"/>
                    <a:pt x="135" y="284"/>
                    <a:pt x="96" y="284"/>
                  </a:cubicBezTo>
                  <a:cubicBezTo>
                    <a:pt x="55" y="284"/>
                    <a:pt x="21" y="265"/>
                    <a:pt x="9" y="232"/>
                  </a:cubicBezTo>
                  <a:cubicBezTo>
                    <a:pt x="1" y="215"/>
                    <a:pt x="0" y="200"/>
                    <a:pt x="0" y="1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4" y="183"/>
                    <a:pt x="76" y="198"/>
                    <a:pt x="81" y="209"/>
                  </a:cubicBezTo>
                  <a:cubicBezTo>
                    <a:pt x="88" y="224"/>
                    <a:pt x="103" y="234"/>
                    <a:pt x="127" y="234"/>
                  </a:cubicBezTo>
                  <a:cubicBezTo>
                    <a:pt x="152" y="234"/>
                    <a:pt x="169" y="222"/>
                    <a:pt x="179" y="201"/>
                  </a:cubicBezTo>
                  <a:cubicBezTo>
                    <a:pt x="185" y="188"/>
                    <a:pt x="186" y="170"/>
                    <a:pt x="186" y="149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61" y="278"/>
                    <a:pt x="261" y="278"/>
                    <a:pt x="261" y="278"/>
                  </a:cubicBezTo>
                  <a:lnTo>
                    <a:pt x="186" y="27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2186" y="2162"/>
              <a:ext cx="32" cy="17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2240" y="2182"/>
              <a:ext cx="87" cy="160"/>
            </a:xfrm>
            <a:custGeom>
              <a:avLst/>
              <a:gdLst>
                <a:gd name="T0" fmla="*/ 198 w 198"/>
                <a:gd name="T1" fmla="*/ 350 h 367"/>
                <a:gd name="T2" fmla="*/ 124 w 198"/>
                <a:gd name="T3" fmla="*/ 367 h 367"/>
                <a:gd name="T4" fmla="*/ 52 w 198"/>
                <a:gd name="T5" fmla="*/ 336 h 367"/>
                <a:gd name="T6" fmla="*/ 39 w 198"/>
                <a:gd name="T7" fmla="*/ 265 h 367"/>
                <a:gd name="T8" fmla="*/ 39 w 198"/>
                <a:gd name="T9" fmla="*/ 122 h 367"/>
                <a:gd name="T10" fmla="*/ 0 w 198"/>
                <a:gd name="T11" fmla="*/ 122 h 367"/>
                <a:gd name="T12" fmla="*/ 0 w 198"/>
                <a:gd name="T13" fmla="*/ 83 h 367"/>
                <a:gd name="T14" fmla="*/ 39 w 198"/>
                <a:gd name="T15" fmla="*/ 83 h 367"/>
                <a:gd name="T16" fmla="*/ 39 w 198"/>
                <a:gd name="T17" fmla="*/ 16 h 367"/>
                <a:gd name="T18" fmla="*/ 113 w 198"/>
                <a:gd name="T19" fmla="*/ 0 h 367"/>
                <a:gd name="T20" fmla="*/ 113 w 198"/>
                <a:gd name="T21" fmla="*/ 83 h 367"/>
                <a:gd name="T22" fmla="*/ 186 w 198"/>
                <a:gd name="T23" fmla="*/ 83 h 367"/>
                <a:gd name="T24" fmla="*/ 186 w 198"/>
                <a:gd name="T25" fmla="*/ 122 h 367"/>
                <a:gd name="T26" fmla="*/ 113 w 198"/>
                <a:gd name="T27" fmla="*/ 122 h 367"/>
                <a:gd name="T28" fmla="*/ 113 w 198"/>
                <a:gd name="T29" fmla="*/ 247 h 367"/>
                <a:gd name="T30" fmla="*/ 152 w 198"/>
                <a:gd name="T31" fmla="*/ 324 h 367"/>
                <a:gd name="T32" fmla="*/ 186 w 198"/>
                <a:gd name="T33" fmla="*/ 315 h 367"/>
                <a:gd name="T34" fmla="*/ 198 w 198"/>
                <a:gd name="T35" fmla="*/ 35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8" h="367">
                  <a:moveTo>
                    <a:pt x="198" y="350"/>
                  </a:moveTo>
                  <a:cubicBezTo>
                    <a:pt x="174" y="361"/>
                    <a:pt x="150" y="367"/>
                    <a:pt x="124" y="367"/>
                  </a:cubicBezTo>
                  <a:cubicBezTo>
                    <a:pt x="89" y="367"/>
                    <a:pt x="66" y="356"/>
                    <a:pt x="52" y="336"/>
                  </a:cubicBezTo>
                  <a:cubicBezTo>
                    <a:pt x="42" y="318"/>
                    <a:pt x="39" y="303"/>
                    <a:pt x="39" y="265"/>
                  </a:cubicBezTo>
                  <a:cubicBezTo>
                    <a:pt x="39" y="122"/>
                    <a:pt x="39" y="122"/>
                    <a:pt x="39" y="122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83"/>
                    <a:pt x="113" y="83"/>
                    <a:pt x="113" y="83"/>
                  </a:cubicBezTo>
                  <a:cubicBezTo>
                    <a:pt x="186" y="83"/>
                    <a:pt x="186" y="83"/>
                    <a:pt x="186" y="83"/>
                  </a:cubicBezTo>
                  <a:cubicBezTo>
                    <a:pt x="186" y="122"/>
                    <a:pt x="186" y="122"/>
                    <a:pt x="186" y="122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3" y="247"/>
                    <a:pt x="113" y="247"/>
                    <a:pt x="113" y="247"/>
                  </a:cubicBezTo>
                  <a:cubicBezTo>
                    <a:pt x="113" y="297"/>
                    <a:pt x="122" y="324"/>
                    <a:pt x="152" y="324"/>
                  </a:cubicBezTo>
                  <a:cubicBezTo>
                    <a:pt x="162" y="324"/>
                    <a:pt x="173" y="321"/>
                    <a:pt x="186" y="315"/>
                  </a:cubicBezTo>
                  <a:lnTo>
                    <a:pt x="198" y="3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2341" y="2215"/>
              <a:ext cx="85" cy="127"/>
            </a:xfrm>
            <a:custGeom>
              <a:avLst/>
              <a:gdLst>
                <a:gd name="T0" fmla="*/ 0 w 195"/>
                <a:gd name="T1" fmla="*/ 261 h 291"/>
                <a:gd name="T2" fmla="*/ 22 w 195"/>
                <a:gd name="T3" fmla="*/ 221 h 291"/>
                <a:gd name="T4" fmla="*/ 81 w 195"/>
                <a:gd name="T5" fmla="*/ 249 h 291"/>
                <a:gd name="T6" fmla="*/ 121 w 195"/>
                <a:gd name="T7" fmla="*/ 214 h 291"/>
                <a:gd name="T8" fmla="*/ 75 w 195"/>
                <a:gd name="T9" fmla="*/ 158 h 291"/>
                <a:gd name="T10" fmla="*/ 14 w 195"/>
                <a:gd name="T11" fmla="*/ 75 h 291"/>
                <a:gd name="T12" fmla="*/ 109 w 195"/>
                <a:gd name="T13" fmla="*/ 0 h 291"/>
                <a:gd name="T14" fmla="*/ 189 w 195"/>
                <a:gd name="T15" fmla="*/ 22 h 291"/>
                <a:gd name="T16" fmla="*/ 169 w 195"/>
                <a:gd name="T17" fmla="*/ 58 h 291"/>
                <a:gd name="T18" fmla="*/ 124 w 195"/>
                <a:gd name="T19" fmla="*/ 42 h 291"/>
                <a:gd name="T20" fmla="*/ 88 w 195"/>
                <a:gd name="T21" fmla="*/ 71 h 291"/>
                <a:gd name="T22" fmla="*/ 127 w 195"/>
                <a:gd name="T23" fmla="*/ 120 h 291"/>
                <a:gd name="T24" fmla="*/ 195 w 195"/>
                <a:gd name="T25" fmla="*/ 211 h 291"/>
                <a:gd name="T26" fmla="*/ 91 w 195"/>
                <a:gd name="T27" fmla="*/ 291 h 291"/>
                <a:gd name="T28" fmla="*/ 0 w 195"/>
                <a:gd name="T29" fmla="*/ 26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5" h="291">
                  <a:moveTo>
                    <a:pt x="0" y="261"/>
                  </a:moveTo>
                  <a:cubicBezTo>
                    <a:pt x="22" y="221"/>
                    <a:pt x="22" y="221"/>
                    <a:pt x="22" y="221"/>
                  </a:cubicBezTo>
                  <a:cubicBezTo>
                    <a:pt x="40" y="237"/>
                    <a:pt x="62" y="249"/>
                    <a:pt x="81" y="249"/>
                  </a:cubicBezTo>
                  <a:cubicBezTo>
                    <a:pt x="107" y="249"/>
                    <a:pt x="121" y="235"/>
                    <a:pt x="121" y="214"/>
                  </a:cubicBezTo>
                  <a:cubicBezTo>
                    <a:pt x="121" y="196"/>
                    <a:pt x="110" y="184"/>
                    <a:pt x="75" y="158"/>
                  </a:cubicBezTo>
                  <a:cubicBezTo>
                    <a:pt x="43" y="135"/>
                    <a:pt x="14" y="113"/>
                    <a:pt x="14" y="75"/>
                  </a:cubicBezTo>
                  <a:cubicBezTo>
                    <a:pt x="14" y="30"/>
                    <a:pt x="53" y="0"/>
                    <a:pt x="109" y="0"/>
                  </a:cubicBezTo>
                  <a:cubicBezTo>
                    <a:pt x="139" y="0"/>
                    <a:pt x="167" y="8"/>
                    <a:pt x="189" y="22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55" y="48"/>
                    <a:pt x="140" y="42"/>
                    <a:pt x="124" y="42"/>
                  </a:cubicBezTo>
                  <a:cubicBezTo>
                    <a:pt x="100" y="42"/>
                    <a:pt x="88" y="58"/>
                    <a:pt x="88" y="71"/>
                  </a:cubicBezTo>
                  <a:cubicBezTo>
                    <a:pt x="88" y="88"/>
                    <a:pt x="100" y="100"/>
                    <a:pt x="127" y="120"/>
                  </a:cubicBezTo>
                  <a:cubicBezTo>
                    <a:pt x="181" y="160"/>
                    <a:pt x="195" y="177"/>
                    <a:pt x="195" y="211"/>
                  </a:cubicBezTo>
                  <a:cubicBezTo>
                    <a:pt x="195" y="260"/>
                    <a:pt x="150" y="291"/>
                    <a:pt x="91" y="291"/>
                  </a:cubicBezTo>
                  <a:cubicBezTo>
                    <a:pt x="57" y="291"/>
                    <a:pt x="24" y="280"/>
                    <a:pt x="0" y="2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2449" y="2170"/>
              <a:ext cx="92" cy="92"/>
            </a:xfrm>
            <a:custGeom>
              <a:avLst/>
              <a:gdLst>
                <a:gd name="T0" fmla="*/ 0 w 211"/>
                <a:gd name="T1" fmla="*/ 106 h 212"/>
                <a:gd name="T2" fmla="*/ 107 w 211"/>
                <a:gd name="T3" fmla="*/ 0 h 212"/>
                <a:gd name="T4" fmla="*/ 211 w 211"/>
                <a:gd name="T5" fmla="*/ 106 h 212"/>
                <a:gd name="T6" fmla="*/ 106 w 211"/>
                <a:gd name="T7" fmla="*/ 212 h 212"/>
                <a:gd name="T8" fmla="*/ 0 w 211"/>
                <a:gd name="T9" fmla="*/ 106 h 212"/>
                <a:gd name="T10" fmla="*/ 186 w 211"/>
                <a:gd name="T11" fmla="*/ 106 h 212"/>
                <a:gd name="T12" fmla="*/ 105 w 211"/>
                <a:gd name="T13" fmla="*/ 21 h 212"/>
                <a:gd name="T14" fmla="*/ 25 w 211"/>
                <a:gd name="T15" fmla="*/ 105 h 212"/>
                <a:gd name="T16" fmla="*/ 106 w 211"/>
                <a:gd name="T17" fmla="*/ 190 h 212"/>
                <a:gd name="T18" fmla="*/ 186 w 211"/>
                <a:gd name="T19" fmla="*/ 106 h 212"/>
                <a:gd name="T20" fmla="*/ 125 w 211"/>
                <a:gd name="T21" fmla="*/ 162 h 212"/>
                <a:gd name="T22" fmla="*/ 105 w 211"/>
                <a:gd name="T23" fmla="*/ 115 h 212"/>
                <a:gd name="T24" fmla="*/ 92 w 211"/>
                <a:gd name="T25" fmla="*/ 115 h 212"/>
                <a:gd name="T26" fmla="*/ 92 w 211"/>
                <a:gd name="T27" fmla="*/ 159 h 212"/>
                <a:gd name="T28" fmla="*/ 67 w 211"/>
                <a:gd name="T29" fmla="*/ 159 h 212"/>
                <a:gd name="T30" fmla="*/ 67 w 211"/>
                <a:gd name="T31" fmla="*/ 48 h 212"/>
                <a:gd name="T32" fmla="*/ 102 w 211"/>
                <a:gd name="T33" fmla="*/ 48 h 212"/>
                <a:gd name="T34" fmla="*/ 133 w 211"/>
                <a:gd name="T35" fmla="*/ 54 h 212"/>
                <a:gd name="T36" fmla="*/ 147 w 211"/>
                <a:gd name="T37" fmla="*/ 79 h 212"/>
                <a:gd name="T38" fmla="*/ 128 w 211"/>
                <a:gd name="T39" fmla="*/ 110 h 212"/>
                <a:gd name="T40" fmla="*/ 151 w 211"/>
                <a:gd name="T41" fmla="*/ 157 h 212"/>
                <a:gd name="T42" fmla="*/ 125 w 211"/>
                <a:gd name="T43" fmla="*/ 162 h 212"/>
                <a:gd name="T44" fmla="*/ 101 w 211"/>
                <a:gd name="T45" fmla="*/ 97 h 212"/>
                <a:gd name="T46" fmla="*/ 119 w 211"/>
                <a:gd name="T47" fmla="*/ 81 h 212"/>
                <a:gd name="T48" fmla="*/ 101 w 211"/>
                <a:gd name="T49" fmla="*/ 66 h 212"/>
                <a:gd name="T50" fmla="*/ 92 w 211"/>
                <a:gd name="T51" fmla="*/ 66 h 212"/>
                <a:gd name="T52" fmla="*/ 92 w 211"/>
                <a:gd name="T53" fmla="*/ 97 h 212"/>
                <a:gd name="T54" fmla="*/ 101 w 211"/>
                <a:gd name="T55" fmla="*/ 97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1" h="212">
                  <a:moveTo>
                    <a:pt x="0" y="106"/>
                  </a:moveTo>
                  <a:cubicBezTo>
                    <a:pt x="0" y="46"/>
                    <a:pt x="47" y="0"/>
                    <a:pt x="107" y="0"/>
                  </a:cubicBezTo>
                  <a:cubicBezTo>
                    <a:pt x="165" y="0"/>
                    <a:pt x="211" y="48"/>
                    <a:pt x="211" y="106"/>
                  </a:cubicBezTo>
                  <a:cubicBezTo>
                    <a:pt x="211" y="165"/>
                    <a:pt x="164" y="212"/>
                    <a:pt x="106" y="212"/>
                  </a:cubicBezTo>
                  <a:cubicBezTo>
                    <a:pt x="47" y="212"/>
                    <a:pt x="0" y="165"/>
                    <a:pt x="0" y="106"/>
                  </a:cubicBezTo>
                  <a:close/>
                  <a:moveTo>
                    <a:pt x="186" y="106"/>
                  </a:moveTo>
                  <a:cubicBezTo>
                    <a:pt x="186" y="59"/>
                    <a:pt x="150" y="21"/>
                    <a:pt x="105" y="21"/>
                  </a:cubicBezTo>
                  <a:cubicBezTo>
                    <a:pt x="61" y="21"/>
                    <a:pt x="25" y="59"/>
                    <a:pt x="25" y="105"/>
                  </a:cubicBezTo>
                  <a:cubicBezTo>
                    <a:pt x="25" y="152"/>
                    <a:pt x="61" y="190"/>
                    <a:pt x="106" y="190"/>
                  </a:cubicBezTo>
                  <a:cubicBezTo>
                    <a:pt x="150" y="190"/>
                    <a:pt x="186" y="153"/>
                    <a:pt x="186" y="106"/>
                  </a:cubicBezTo>
                  <a:close/>
                  <a:moveTo>
                    <a:pt x="125" y="162"/>
                  </a:moveTo>
                  <a:cubicBezTo>
                    <a:pt x="105" y="115"/>
                    <a:pt x="105" y="115"/>
                    <a:pt x="105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67" y="159"/>
                    <a:pt x="67" y="159"/>
                    <a:pt x="67" y="159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14" y="48"/>
                    <a:pt x="124" y="49"/>
                    <a:pt x="133" y="54"/>
                  </a:cubicBezTo>
                  <a:cubicBezTo>
                    <a:pt x="141" y="59"/>
                    <a:pt x="147" y="66"/>
                    <a:pt x="147" y="79"/>
                  </a:cubicBezTo>
                  <a:cubicBezTo>
                    <a:pt x="147" y="93"/>
                    <a:pt x="140" y="104"/>
                    <a:pt x="128" y="110"/>
                  </a:cubicBezTo>
                  <a:cubicBezTo>
                    <a:pt x="151" y="157"/>
                    <a:pt x="151" y="157"/>
                    <a:pt x="151" y="157"/>
                  </a:cubicBezTo>
                  <a:lnTo>
                    <a:pt x="125" y="162"/>
                  </a:lnTo>
                  <a:close/>
                  <a:moveTo>
                    <a:pt x="101" y="97"/>
                  </a:moveTo>
                  <a:cubicBezTo>
                    <a:pt x="111" y="97"/>
                    <a:pt x="119" y="92"/>
                    <a:pt x="119" y="81"/>
                  </a:cubicBezTo>
                  <a:cubicBezTo>
                    <a:pt x="119" y="69"/>
                    <a:pt x="111" y="66"/>
                    <a:pt x="101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2" y="97"/>
                    <a:pt x="92" y="97"/>
                    <a:pt x="92" y="97"/>
                  </a:cubicBezTo>
                  <a:lnTo>
                    <a:pt x="101" y="9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2" name="Rectangle 21"/>
          <p:cNvSpPr/>
          <p:nvPr/>
        </p:nvSpPr>
        <p:spPr bwMode="auto">
          <a:xfrm>
            <a:off x="738665" y="3962400"/>
            <a:ext cx="35814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08" charset="-128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472465" y="2785920"/>
            <a:ext cx="33925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Voluntary Benefits.</a:t>
            </a:r>
          </a:p>
          <a:p>
            <a:r>
              <a:rPr lang="en-US" sz="2800" b="1" dirty="0" smtClean="0">
                <a:solidFill>
                  <a:schemeClr val="tx2"/>
                </a:solidFill>
                <a:latin typeface="Calibri" panose="020F0502020204030204" pitchFamily="34" charset="0"/>
              </a:rPr>
              <a:t>Enrollment Solutions.</a:t>
            </a:r>
            <a:endParaRPr lang="en-US" sz="2800" b="1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4139625"/>
            <a:ext cx="6806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latin typeface="Calibri" panose="020F0502020204030204" pitchFamily="34" charset="0"/>
              </a:rPr>
              <a:t>Protecting What’s Important</a:t>
            </a:r>
            <a:endParaRPr lang="en-US" sz="3200" b="1" i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70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-76200" y="-38620"/>
            <a:ext cx="9307313" cy="6858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08" charset="-128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738665" y="3962400"/>
            <a:ext cx="35814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08" charset="-128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77839" y="206320"/>
            <a:ext cx="30796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i="1" dirty="0" smtClean="0">
                <a:solidFill>
                  <a:schemeClr val="bg2">
                    <a:lumMod val="75000"/>
                  </a:schemeClr>
                </a:solidFill>
                <a:latin typeface="Franklin Gothic Demi" panose="020B0703020102020204" pitchFamily="34" charset="0"/>
              </a:rPr>
              <a:t>VB</a:t>
            </a:r>
            <a:r>
              <a:rPr lang="en-US" sz="9600" b="1" i="1" dirty="0" smtClean="0">
                <a:solidFill>
                  <a:srgbClr val="FF0000"/>
                </a:solidFill>
                <a:latin typeface="Franklin Gothic Demi" panose="020B0703020102020204" pitchFamily="34" charset="0"/>
              </a:rPr>
              <a:t>ES</a:t>
            </a:r>
            <a:endParaRPr lang="en-US" sz="9600" b="1" i="1" dirty="0">
              <a:solidFill>
                <a:srgbClr val="FF0000"/>
              </a:solidFill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21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-76200" y="-38620"/>
            <a:ext cx="9307313" cy="6858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08" charset="-128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738665" y="3962400"/>
            <a:ext cx="35814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08" charset="-128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9600" y="1424919"/>
            <a:ext cx="3042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Voluntary Benefits.</a:t>
            </a:r>
            <a:endParaRPr lang="en-US" sz="2800" b="1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59334" y="1424919"/>
            <a:ext cx="33925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  <a:latin typeface="Calibri" panose="020F0502020204030204" pitchFamily="34" charset="0"/>
              </a:rPr>
              <a:t>Enrollment Solutions.</a:t>
            </a:r>
            <a:endParaRPr lang="en-US" sz="2800" b="1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22754" y="116869"/>
            <a:ext cx="665438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i="1" dirty="0" smtClean="0">
                <a:solidFill>
                  <a:schemeClr val="bg2">
                    <a:lumMod val="75000"/>
                  </a:schemeClr>
                </a:solidFill>
                <a:latin typeface="Franklin Gothic Demi" panose="020B0703020102020204" pitchFamily="34" charset="0"/>
              </a:rPr>
              <a:t>VB         </a:t>
            </a:r>
            <a:r>
              <a:rPr lang="en-US" sz="9600" b="1" i="1" dirty="0" smtClean="0">
                <a:solidFill>
                  <a:srgbClr val="FF0000"/>
                </a:solidFill>
                <a:latin typeface="Franklin Gothic Demi" panose="020B0703020102020204" pitchFamily="34" charset="0"/>
              </a:rPr>
              <a:t>ES</a:t>
            </a:r>
            <a:endParaRPr lang="en-US" sz="9600" b="1" i="1" dirty="0">
              <a:solidFill>
                <a:srgbClr val="FF0000"/>
              </a:solidFill>
              <a:latin typeface="Franklin Gothic Demi" panose="020B07030201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74574" y="2018065"/>
            <a:ext cx="37338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Calibri" panose="020F0502020204030204" pitchFamily="34" charset="0"/>
              </a:rPr>
              <a:t>The leading provider of enrollment-only solutions in the U.S.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Calibri" panose="020F0502020204030204" pitchFamily="34" charset="0"/>
              </a:rPr>
              <a:t>Open enrollment and new employee benefit on-boarding outsourcing for all benefits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Calibri" panose="020F0502020204030204" pitchFamily="34" charset="0"/>
              </a:rPr>
              <a:t>A unique value proposition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Calibri" panose="020F0502020204030204" pitchFamily="34" charset="0"/>
              </a:rPr>
              <a:t>Disciplined and simple best practices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chemeClr val="tx2"/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3854" y="2018065"/>
            <a:ext cx="3733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The leading provider of voluntary benefits in the U.S.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Consulting &amp; Brokerage focused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Straight-forward financial wellness value proposition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Disciplined and simple best practices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71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217714"/>
          </a:xfrm>
        </p:spPr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Service Solutions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70973" y="505526"/>
            <a:ext cx="8229600" cy="219075"/>
          </a:xfrm>
          <a:prstGeom prst="rect">
            <a:avLst/>
          </a:prstGeom>
        </p:spPr>
        <p:txBody>
          <a:bodyPr/>
          <a:lstStyle>
            <a:lvl1pPr marL="2286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Char char="–"/>
              <a:defRPr sz="1400">
                <a:solidFill>
                  <a:schemeClr val="tx1"/>
                </a:solidFill>
                <a:latin typeface="+mn-lt"/>
                <a:ea typeface="+mn-ea"/>
              </a:defRPr>
            </a:lvl2pPr>
            <a:lvl3pPr marL="690563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3pPr>
            <a:lvl4pPr marL="914400" indent="-225425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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147763" indent="-231775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-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0574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5146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29718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4290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600" kern="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Four Areas of Dynamic Expertise</a:t>
            </a:r>
            <a:endParaRPr lang="en-US" sz="1600" kern="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4648200" y="1143000"/>
            <a:ext cx="0" cy="49530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bg2">
                <a:lumMod val="20000"/>
                <a:lumOff val="8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/>
          <p:cNvCxnSpPr/>
          <p:nvPr/>
        </p:nvCxnSpPr>
        <p:spPr bwMode="auto">
          <a:xfrm flipH="1">
            <a:off x="457200" y="3581400"/>
            <a:ext cx="83058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bg2">
                <a:lumMod val="20000"/>
                <a:lumOff val="8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Rectangle 16"/>
          <p:cNvSpPr/>
          <p:nvPr/>
        </p:nvSpPr>
        <p:spPr>
          <a:xfrm>
            <a:off x="343264" y="1143000"/>
            <a:ext cx="44573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700" b="1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Enrollment </a:t>
            </a:r>
            <a:r>
              <a:rPr lang="en-US" sz="1700" b="1" dirty="0" smtClean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 Core </a:t>
            </a:r>
            <a:r>
              <a:rPr lang="en-US" sz="1700" b="1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 Voluntary </a:t>
            </a:r>
            <a:r>
              <a:rPr lang="en-US" sz="1700" b="1" dirty="0" smtClean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Benefits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indent="-115887"/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Multiple platforms to promote efficiency and effectiveness.</a:t>
            </a:r>
          </a:p>
          <a:p>
            <a:pPr indent="-115887"/>
            <a:endParaRPr lang="en-US" sz="800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Self-Service (system agnostic; ours or 3</a:t>
            </a:r>
            <a:r>
              <a:rPr lang="en-US" sz="1400" baseline="300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rd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party)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Call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Center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On-Location Enrollment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one-to-one)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Web-Assisted On-Location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Enrollment (café) </a:t>
            </a:r>
            <a:endParaRPr lang="en-US" sz="1400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Embedded with a Benefits Administration Provider </a:t>
            </a:r>
            <a:endParaRPr lang="en-US" sz="14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00600" y="1143000"/>
            <a:ext cx="4457336" cy="25391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700" b="1" dirty="0" smtClean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Consumer Education &amp; Engagement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indent="-115887"/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Building better benefit consumers via . . .</a:t>
            </a:r>
          </a:p>
          <a:p>
            <a:pPr indent="-115887"/>
            <a:endParaRPr lang="en-US" sz="800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Award winning benefit campaigns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Multi-sensory learning optionality for the best decision  </a:t>
            </a:r>
          </a:p>
          <a:p>
            <a:pPr>
              <a:buClr>
                <a:srgbClr val="FF0000"/>
              </a:buClr>
            </a:pPr>
            <a:r>
              <a:rPr lang="en-US" sz="14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support:</a:t>
            </a:r>
          </a:p>
          <a:p>
            <a:pPr>
              <a:buClr>
                <a:srgbClr val="FF0000"/>
              </a:buClr>
            </a:pPr>
            <a:endParaRPr lang="en-US" sz="800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627063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Personal Counselor Conversations</a:t>
            </a:r>
          </a:p>
          <a:p>
            <a:pPr marL="627063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Digital and Mobile</a:t>
            </a:r>
          </a:p>
          <a:p>
            <a:pPr marL="627063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Print</a:t>
            </a:r>
          </a:p>
          <a:p>
            <a:pPr marL="341313" lvl="1"/>
            <a:endParaRPr lang="en-US" sz="14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70973" y="3742254"/>
            <a:ext cx="4277227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700" b="1" dirty="0" smtClean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Voluntary Benefits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indent="-115887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</a:rPr>
              <a:t>Protect consumers from the financial consequences of out-of-pocket medical costs, disability and 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</a:rPr>
              <a:t>death.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indent="-115887"/>
            <a:endParaRPr lang="en-US" sz="800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Best carriers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Best price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Best underwriting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Unique,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but simple to 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enroll,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plan 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designs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Quick claims processing</a:t>
            </a:r>
            <a:endParaRPr lang="en-US" sz="14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5563" indent="-171450">
              <a:buFont typeface="Wingdings" panose="05000000000000000000" pitchFamily="2" charset="2"/>
              <a:buChar char="§"/>
            </a:pPr>
            <a:endParaRPr lang="en-US" sz="15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800600" y="3742254"/>
            <a:ext cx="43434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0"/>
              </a:spcBef>
              <a:spcAft>
                <a:spcPts val="0"/>
              </a:spcAft>
            </a:pPr>
            <a:r>
              <a:rPr lang="en-US" sz="1700" b="1" dirty="0" smtClean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Custom Consulting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indent="-115887"/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</a:rPr>
              <a:t>Outside-the-box ideas for outside-the-box situations.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indent="-115887"/>
            <a:endParaRPr lang="en-US" sz="800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Reduce or eliminate benefit administration </a:t>
            </a:r>
          </a:p>
          <a:p>
            <a:pPr>
              <a:buClr>
                <a:srgbClr val="FF0000"/>
              </a:buClr>
            </a:pPr>
            <a:r>
              <a:rPr lang="en-US" sz="14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expenses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M&amp;A related communications and enrollment</a:t>
            </a:r>
          </a:p>
          <a:p>
            <a:pPr>
              <a:buClr>
                <a:srgbClr val="FF0000"/>
              </a:buClr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support 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Key workforce communication campaigns</a:t>
            </a:r>
          </a:p>
          <a:p>
            <a:pPr marL="55563" indent="-1714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“White-Board” solutions</a:t>
            </a:r>
          </a:p>
          <a:p>
            <a:pPr>
              <a:buClr>
                <a:srgbClr val="FF0000"/>
              </a:buClr>
            </a:pPr>
            <a:r>
              <a:rPr lang="en-US" sz="15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500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5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5" name="Shape 1108"/>
          <p:cNvSpPr/>
          <p:nvPr/>
        </p:nvSpPr>
        <p:spPr>
          <a:xfrm>
            <a:off x="8049507" y="261369"/>
            <a:ext cx="507804" cy="609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4698"/>
                </a:lnTo>
                <a:lnTo>
                  <a:pt x="21600" y="16902"/>
                </a:lnTo>
                <a:lnTo>
                  <a:pt x="10800" y="21600"/>
                </a:lnTo>
                <a:lnTo>
                  <a:pt x="0" y="16902"/>
                </a:lnTo>
                <a:lnTo>
                  <a:pt x="0" y="4698"/>
                </a:lnTo>
                <a:lnTo>
                  <a:pt x="10800" y="0"/>
                </a:lnTo>
                <a:close/>
              </a:path>
            </a:pathLst>
          </a:custGeom>
          <a:solidFill>
            <a:schemeClr val="tx2"/>
          </a:solidFill>
          <a:ln w="25400" cap="flat">
            <a:solidFill>
              <a:srgbClr val="FFFFFF"/>
            </a:solidFill>
            <a:prstDash val="solid"/>
            <a:round/>
            <a:tailEnd type="triangle" w="med" len="med"/>
          </a:ln>
          <a:effectLst/>
        </p:spPr>
        <p:txBody>
          <a:bodyPr wrap="square" lIns="101600" tIns="101600" rIns="101600" bIns="101600" numCol="1" anchor="ctr">
            <a:noAutofit/>
          </a:bodyPr>
          <a:lstStyle/>
          <a:p>
            <a:pPr algn="ctr" defTabSz="355600">
              <a:lnSpc>
                <a:spcPct val="110000"/>
              </a:lnSpc>
              <a:spcBef>
                <a:spcPts val="1000"/>
              </a:spcBef>
              <a:defRPr sz="14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n-US" sz="2000" dirty="0" smtClean="0">
                <a:latin typeface="Franklin Gothic Demi" panose="020B0703020102020204" pitchFamily="34" charset="0"/>
              </a:rPr>
              <a:t>S</a:t>
            </a:r>
            <a:endParaRPr sz="2000" dirty="0">
              <a:latin typeface="Franklin Gothic Demi" panose="020B0703020102020204" pitchFamily="34" charset="0"/>
            </a:endParaRPr>
          </a:p>
        </p:txBody>
      </p:sp>
      <p:sp>
        <p:nvSpPr>
          <p:cNvPr id="26" name="Shape 1108"/>
          <p:cNvSpPr/>
          <p:nvPr/>
        </p:nvSpPr>
        <p:spPr>
          <a:xfrm>
            <a:off x="7508568" y="261369"/>
            <a:ext cx="507804" cy="609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4698"/>
                </a:lnTo>
                <a:lnTo>
                  <a:pt x="21600" y="16902"/>
                </a:lnTo>
                <a:lnTo>
                  <a:pt x="10800" y="21600"/>
                </a:lnTo>
                <a:lnTo>
                  <a:pt x="0" y="16902"/>
                </a:lnTo>
                <a:lnTo>
                  <a:pt x="0" y="4698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2"/>
          </a:solidFill>
          <a:ln w="25400" cap="flat">
            <a:solidFill>
              <a:srgbClr val="FFFFFF"/>
            </a:solidFill>
            <a:prstDash val="solid"/>
            <a:round/>
            <a:tailEnd type="triangle" w="med" len="med"/>
          </a:ln>
          <a:effectLst/>
        </p:spPr>
        <p:txBody>
          <a:bodyPr wrap="square" lIns="101600" tIns="101600" rIns="101600" bIns="101600" numCol="1" anchor="ctr">
            <a:noAutofit/>
          </a:bodyPr>
          <a:lstStyle/>
          <a:p>
            <a:pPr algn="ctr" defTabSz="355600">
              <a:lnSpc>
                <a:spcPct val="110000"/>
              </a:lnSpc>
              <a:spcBef>
                <a:spcPts val="1000"/>
              </a:spcBef>
              <a:defRPr sz="14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n-US" sz="2000" dirty="0" smtClean="0">
                <a:latin typeface="Franklin Gothic Demi" panose="020B0703020102020204" pitchFamily="34" charset="0"/>
              </a:rPr>
              <a:t>E</a:t>
            </a:r>
            <a:endParaRPr sz="2000" dirty="0">
              <a:latin typeface="Franklin Gothic Demi" panose="020B0703020102020204" pitchFamily="34" charset="0"/>
            </a:endParaRPr>
          </a:p>
        </p:txBody>
      </p:sp>
      <p:sp>
        <p:nvSpPr>
          <p:cNvPr id="27" name="Shape 1108"/>
          <p:cNvSpPr/>
          <p:nvPr/>
        </p:nvSpPr>
        <p:spPr>
          <a:xfrm>
            <a:off x="6967629" y="261370"/>
            <a:ext cx="507804" cy="609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4698"/>
                </a:lnTo>
                <a:lnTo>
                  <a:pt x="21600" y="16902"/>
                </a:lnTo>
                <a:lnTo>
                  <a:pt x="10800" y="21600"/>
                </a:lnTo>
                <a:lnTo>
                  <a:pt x="0" y="16902"/>
                </a:lnTo>
                <a:lnTo>
                  <a:pt x="0" y="4698"/>
                </a:lnTo>
                <a:lnTo>
                  <a:pt x="10800" y="0"/>
                </a:lnTo>
                <a:close/>
              </a:path>
            </a:pathLst>
          </a:custGeom>
          <a:solidFill>
            <a:schemeClr val="tx2"/>
          </a:solidFill>
          <a:ln w="25400" cap="flat">
            <a:solidFill>
              <a:srgbClr val="FFFFFF"/>
            </a:solidFill>
            <a:prstDash val="solid"/>
            <a:round/>
            <a:tailEnd type="triangle" w="med" len="med"/>
          </a:ln>
          <a:effectLst/>
        </p:spPr>
        <p:txBody>
          <a:bodyPr wrap="square" lIns="101600" tIns="101600" rIns="101600" bIns="101600" numCol="1" anchor="ctr">
            <a:noAutofit/>
          </a:bodyPr>
          <a:lstStyle/>
          <a:p>
            <a:pPr algn="ctr" defTabSz="355600">
              <a:lnSpc>
                <a:spcPct val="110000"/>
              </a:lnSpc>
              <a:spcBef>
                <a:spcPts val="1000"/>
              </a:spcBef>
              <a:defRPr sz="14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n-US" sz="2000" dirty="0" smtClean="0">
                <a:latin typeface="Franklin Gothic Demi" panose="020B0703020102020204" pitchFamily="34" charset="0"/>
              </a:rPr>
              <a:t>B</a:t>
            </a:r>
            <a:endParaRPr sz="2000" dirty="0">
              <a:latin typeface="Franklin Gothic Demi" panose="020B0703020102020204" pitchFamily="34" charset="0"/>
            </a:endParaRPr>
          </a:p>
        </p:txBody>
      </p:sp>
      <p:sp>
        <p:nvSpPr>
          <p:cNvPr id="28" name="Shape 1108"/>
          <p:cNvSpPr/>
          <p:nvPr/>
        </p:nvSpPr>
        <p:spPr>
          <a:xfrm>
            <a:off x="6428089" y="261369"/>
            <a:ext cx="507804" cy="609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4698"/>
                </a:lnTo>
                <a:lnTo>
                  <a:pt x="21600" y="16902"/>
                </a:lnTo>
                <a:lnTo>
                  <a:pt x="10800" y="21600"/>
                </a:lnTo>
                <a:lnTo>
                  <a:pt x="0" y="16902"/>
                </a:lnTo>
                <a:lnTo>
                  <a:pt x="0" y="4698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2"/>
          </a:solidFill>
          <a:ln w="25400" cap="flat">
            <a:solidFill>
              <a:srgbClr val="FFFFFF"/>
            </a:solidFill>
            <a:prstDash val="solid"/>
            <a:round/>
            <a:tailEnd type="triangle" w="med" len="med"/>
          </a:ln>
          <a:effectLst/>
        </p:spPr>
        <p:txBody>
          <a:bodyPr wrap="square" lIns="101600" tIns="101600" rIns="101600" bIns="101600" numCol="1" anchor="ctr">
            <a:noAutofit/>
          </a:bodyPr>
          <a:lstStyle/>
          <a:p>
            <a:pPr algn="ctr" defTabSz="355600">
              <a:lnSpc>
                <a:spcPct val="110000"/>
              </a:lnSpc>
              <a:spcBef>
                <a:spcPts val="1000"/>
              </a:spcBef>
              <a:defRPr sz="14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en-US" sz="2000" dirty="0" smtClean="0">
                <a:latin typeface="Franklin Gothic Demi" panose="020B0703020102020204" pitchFamily="34" charset="0"/>
              </a:rPr>
              <a:t>V</a:t>
            </a:r>
            <a:endParaRPr sz="2000" dirty="0"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4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What Makes Us The Industry Leader?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Value Proposition</a:t>
            </a:r>
            <a:endParaRPr lang="en-US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04800" y="1143000"/>
            <a:ext cx="5105400" cy="4783137"/>
          </a:xfrm>
        </p:spPr>
        <p:txBody>
          <a:bodyPr/>
          <a:lstStyle/>
          <a:p>
            <a:pPr marL="404813" lvl="2" indent="-171450"/>
            <a:r>
              <a:rPr lang="en-US" sz="1600" b="1" dirty="0">
                <a:latin typeface="Calibri" panose="020F0502020204030204" pitchFamily="34" charset="0"/>
              </a:rPr>
              <a:t>Innovation, Driven by </a:t>
            </a:r>
            <a:r>
              <a:rPr lang="en-US" sz="1600" b="1" dirty="0" smtClean="0">
                <a:latin typeface="Calibri" panose="020F0502020204030204" pitchFamily="34" charset="0"/>
              </a:rPr>
              <a:t>Our People: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As the market leader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,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our capability and resources solve complex challenges. We are consistently first to market with innovative, 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industry-shaping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ideas and solutions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.</a:t>
            </a:r>
          </a:p>
          <a:p>
            <a:pPr marL="404813" lvl="2" indent="-171450"/>
            <a:endParaRPr lang="en-US" sz="8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  <a:p>
            <a:pPr marL="404813" lvl="2" indent="-171450"/>
            <a:r>
              <a:rPr lang="en-US" sz="1600" b="1" dirty="0">
                <a:latin typeface="Calibri" panose="020F0502020204030204" pitchFamily="34" charset="0"/>
              </a:rPr>
              <a:t>Education &amp; Enrollment </a:t>
            </a:r>
            <a:r>
              <a:rPr lang="en-US" sz="1600" b="1" dirty="0" smtClean="0">
                <a:latin typeface="Calibri" panose="020F0502020204030204" pitchFamily="34" charset="0"/>
              </a:rPr>
              <a:t>Optionality: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We offer choices for consumers to learn and transact. While our self-service solutions are effective, the value of our direct consumer conversations are vital to our well-rounded engagement strategy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.</a:t>
            </a:r>
          </a:p>
          <a:p>
            <a:pPr marL="404813" lvl="2" indent="-171450"/>
            <a:endParaRPr lang="en-US" sz="8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  <a:p>
            <a:pPr marL="404813" lvl="2" indent="-171450"/>
            <a:r>
              <a:rPr lang="en-US" sz="1600" b="1" dirty="0">
                <a:latin typeface="Calibri" panose="020F0502020204030204" pitchFamily="34" charset="0"/>
              </a:rPr>
              <a:t>Efficient Enrollment &amp; Administration Support: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Our systems and unmatched human capital infuse necessary capacity and support when our clients need it the most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.</a:t>
            </a:r>
          </a:p>
          <a:p>
            <a:pPr marL="404813" lvl="2" indent="-171450"/>
            <a:endParaRPr lang="en-US" sz="8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  <a:p>
            <a:pPr marL="404813" lvl="2" indent="-171450"/>
            <a:r>
              <a:rPr lang="en-US" sz="1600" b="1" dirty="0">
                <a:latin typeface="Calibri" panose="020F0502020204030204" pitchFamily="34" charset="0"/>
              </a:rPr>
              <a:t>Technology Flexibility</a:t>
            </a:r>
            <a:r>
              <a:rPr lang="en-US" sz="1600" dirty="0">
                <a:latin typeface="Calibri" panose="020F0502020204030204" pitchFamily="34" charset="0"/>
              </a:rPr>
              <a:t>: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 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Our solutions are technology and system agnostic. We 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partner with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enterprise systems or use our systems, which feature great decision support, efficient data sharing and easy transactions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.</a:t>
            </a:r>
          </a:p>
          <a:p>
            <a:pPr marL="404813" lvl="2" indent="-171450"/>
            <a:endParaRPr lang="en-US" sz="8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  <a:p>
            <a:pPr marL="404813" lvl="2" indent="-171450"/>
            <a:r>
              <a:rPr lang="en-US" sz="1600" b="1" dirty="0">
                <a:latin typeface="Calibri" panose="020F0502020204030204" pitchFamily="34" charset="0"/>
              </a:rPr>
              <a:t>Our Products Protect What’s Important: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We ensure consumers get the right protection, from the best carriers, at the right price.</a:t>
            </a:r>
          </a:p>
          <a:p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6" name="Shape 1108"/>
          <p:cNvSpPr/>
          <p:nvPr/>
        </p:nvSpPr>
        <p:spPr>
          <a:xfrm>
            <a:off x="7399712" y="3819137"/>
            <a:ext cx="1280160" cy="1463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4698"/>
                </a:lnTo>
                <a:lnTo>
                  <a:pt x="21600" y="16902"/>
                </a:lnTo>
                <a:lnTo>
                  <a:pt x="10800" y="21600"/>
                </a:lnTo>
                <a:lnTo>
                  <a:pt x="0" y="16902"/>
                </a:lnTo>
                <a:lnTo>
                  <a:pt x="0" y="4698"/>
                </a:lnTo>
                <a:lnTo>
                  <a:pt x="10800" y="0"/>
                </a:lnTo>
                <a:close/>
              </a:path>
            </a:pathLst>
          </a:custGeom>
          <a:solidFill>
            <a:srgbClr val="7F7F7F"/>
          </a:solidFill>
          <a:ln w="25400" cap="flat">
            <a:solidFill>
              <a:srgbClr val="FFFFFF"/>
            </a:solidFill>
            <a:prstDash val="solid"/>
            <a:round/>
            <a:tailEnd type="triangle" w="med" len="med"/>
          </a:ln>
          <a:effectLst/>
        </p:spPr>
        <p:txBody>
          <a:bodyPr wrap="square" lIns="101600" tIns="101600" rIns="101600" bIns="101600" numCol="1" anchor="ctr">
            <a:noAutofit/>
          </a:bodyPr>
          <a:lstStyle/>
          <a:p>
            <a:pPr algn="ctr" defTabSz="355600">
              <a:lnSpc>
                <a:spcPct val="110000"/>
              </a:lnSpc>
              <a:spcBef>
                <a:spcPts val="1000"/>
              </a:spcBef>
              <a:defRPr sz="14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  <p:sp>
        <p:nvSpPr>
          <p:cNvPr id="24" name="Shape 1108"/>
          <p:cNvSpPr/>
          <p:nvPr/>
        </p:nvSpPr>
        <p:spPr>
          <a:xfrm>
            <a:off x="6738850" y="2632639"/>
            <a:ext cx="1280160" cy="1463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4698"/>
                </a:lnTo>
                <a:lnTo>
                  <a:pt x="21600" y="16902"/>
                </a:lnTo>
                <a:lnTo>
                  <a:pt x="10800" y="21600"/>
                </a:lnTo>
                <a:lnTo>
                  <a:pt x="0" y="16902"/>
                </a:lnTo>
                <a:lnTo>
                  <a:pt x="0" y="4698"/>
                </a:lnTo>
                <a:lnTo>
                  <a:pt x="1080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 w="25400" cap="flat">
            <a:solidFill>
              <a:srgbClr val="FFFFFF"/>
            </a:solidFill>
            <a:prstDash val="solid"/>
            <a:round/>
            <a:tailEnd type="triangle" w="med" len="med"/>
          </a:ln>
          <a:effectLst/>
        </p:spPr>
        <p:txBody>
          <a:bodyPr wrap="square" lIns="101600" tIns="101600" rIns="101600" bIns="101600" numCol="1" anchor="ctr">
            <a:noAutofit/>
          </a:bodyPr>
          <a:lstStyle/>
          <a:p>
            <a:pPr algn="ctr" defTabSz="355600">
              <a:lnSpc>
                <a:spcPct val="110000"/>
              </a:lnSpc>
              <a:spcBef>
                <a:spcPts val="1000"/>
              </a:spcBef>
              <a:defRPr sz="14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  <p:sp>
        <p:nvSpPr>
          <p:cNvPr id="25" name="Shape 1108"/>
          <p:cNvSpPr/>
          <p:nvPr/>
        </p:nvSpPr>
        <p:spPr>
          <a:xfrm>
            <a:off x="7441276" y="1446141"/>
            <a:ext cx="1280160" cy="1463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4698"/>
                </a:lnTo>
                <a:lnTo>
                  <a:pt x="21600" y="16902"/>
                </a:lnTo>
                <a:lnTo>
                  <a:pt x="10800" y="21600"/>
                </a:lnTo>
                <a:lnTo>
                  <a:pt x="0" y="16902"/>
                </a:lnTo>
                <a:lnTo>
                  <a:pt x="0" y="4698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2"/>
          </a:solidFill>
          <a:ln w="25400" cap="flat">
            <a:solidFill>
              <a:srgbClr val="FFFFFF"/>
            </a:solidFill>
            <a:prstDash val="solid"/>
            <a:round/>
            <a:tailEnd type="triangle" w="med" len="med"/>
          </a:ln>
          <a:effectLst/>
        </p:spPr>
        <p:txBody>
          <a:bodyPr wrap="square" lIns="101600" tIns="101600" rIns="101600" bIns="101600" numCol="1" anchor="ctr">
            <a:noAutofit/>
          </a:bodyPr>
          <a:lstStyle/>
          <a:p>
            <a:pPr algn="ctr" defTabSz="355600">
              <a:lnSpc>
                <a:spcPct val="110000"/>
              </a:lnSpc>
              <a:spcBef>
                <a:spcPts val="1000"/>
              </a:spcBef>
              <a:defRPr sz="14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  <p:sp>
        <p:nvSpPr>
          <p:cNvPr id="26" name="Shape 1108"/>
          <p:cNvSpPr/>
          <p:nvPr/>
        </p:nvSpPr>
        <p:spPr>
          <a:xfrm>
            <a:off x="6036424" y="3819136"/>
            <a:ext cx="1280160" cy="1463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4698"/>
                </a:lnTo>
                <a:lnTo>
                  <a:pt x="21600" y="16902"/>
                </a:lnTo>
                <a:lnTo>
                  <a:pt x="10800" y="21600"/>
                </a:lnTo>
                <a:lnTo>
                  <a:pt x="0" y="16902"/>
                </a:lnTo>
                <a:lnTo>
                  <a:pt x="0" y="4698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2"/>
          </a:solidFill>
          <a:ln w="25400" cap="flat">
            <a:solidFill>
              <a:srgbClr val="FFFFFF"/>
            </a:solidFill>
            <a:prstDash val="solid"/>
            <a:round/>
            <a:tailEnd type="triangle" w="med" len="med"/>
          </a:ln>
          <a:effectLst/>
        </p:spPr>
        <p:txBody>
          <a:bodyPr wrap="square" lIns="101600" tIns="101600" rIns="101600" bIns="101600" numCol="1" anchor="ctr">
            <a:noAutofit/>
          </a:bodyPr>
          <a:lstStyle/>
          <a:p>
            <a:pPr algn="ctr" defTabSz="355600">
              <a:lnSpc>
                <a:spcPct val="110000"/>
              </a:lnSpc>
              <a:spcBef>
                <a:spcPts val="1000"/>
              </a:spcBef>
              <a:defRPr sz="14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  <p:sp>
        <p:nvSpPr>
          <p:cNvPr id="27" name="Shape 1108"/>
          <p:cNvSpPr/>
          <p:nvPr/>
        </p:nvSpPr>
        <p:spPr>
          <a:xfrm>
            <a:off x="6077988" y="1447800"/>
            <a:ext cx="1280160" cy="14630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4698"/>
                </a:lnTo>
                <a:lnTo>
                  <a:pt x="21600" y="16902"/>
                </a:lnTo>
                <a:lnTo>
                  <a:pt x="10800" y="21600"/>
                </a:lnTo>
                <a:lnTo>
                  <a:pt x="0" y="16902"/>
                </a:lnTo>
                <a:lnTo>
                  <a:pt x="0" y="4698"/>
                </a:lnTo>
                <a:lnTo>
                  <a:pt x="10800" y="0"/>
                </a:lnTo>
                <a:close/>
              </a:path>
            </a:pathLst>
          </a:custGeom>
          <a:solidFill>
            <a:srgbClr val="7F7F7F"/>
          </a:solidFill>
          <a:ln w="25400" cap="flat">
            <a:solidFill>
              <a:srgbClr val="FFFFFF"/>
            </a:solidFill>
            <a:prstDash val="solid"/>
            <a:round/>
            <a:tailEnd type="triangle" w="med" len="med"/>
          </a:ln>
          <a:effectLst/>
        </p:spPr>
        <p:txBody>
          <a:bodyPr wrap="square" lIns="101600" tIns="101600" rIns="101600" bIns="101600" numCol="1" anchor="ctr">
            <a:noAutofit/>
          </a:bodyPr>
          <a:lstStyle/>
          <a:p>
            <a:pPr algn="ctr" defTabSz="355600">
              <a:lnSpc>
                <a:spcPct val="110000"/>
              </a:lnSpc>
              <a:spcBef>
                <a:spcPts val="1000"/>
              </a:spcBef>
              <a:defRPr sz="14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233" y="1748606"/>
            <a:ext cx="751367" cy="80807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069" y="2967302"/>
            <a:ext cx="652131" cy="73719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949" y="4245855"/>
            <a:ext cx="822251" cy="6096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3994" y="4171637"/>
            <a:ext cx="680484" cy="68048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5411" y="1739313"/>
            <a:ext cx="311889" cy="85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62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 Diagonal Corner Rectangle 15"/>
          <p:cNvSpPr/>
          <p:nvPr/>
        </p:nvSpPr>
        <p:spPr>
          <a:xfrm>
            <a:off x="1154624" y="3452826"/>
            <a:ext cx="2087700" cy="1117411"/>
          </a:xfrm>
          <a:prstGeom prst="round2DiagRect">
            <a:avLst/>
          </a:prstGeom>
          <a:solidFill>
            <a:srgbClr val="CF3530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lIns="0" rIns="0" rtlCol="0" anchor="ctr"/>
          <a:lstStyle/>
          <a:p>
            <a:pPr marL="0" marR="0" lvl="0" indent="0" algn="ctr" defTabSz="91440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uLnTx/>
                <a:uFillTx/>
                <a:latin typeface="Calibri" panose="020F0502020204030204" pitchFamily="34" charset="0"/>
              </a:rPr>
              <a:t>1,000+</a:t>
            </a: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uLnTx/>
                <a:uFillTx/>
                <a:latin typeface="Calibri" panose="020F0502020204030204" pitchFamily="34" charset="0"/>
              </a:rPr>
              <a:t>clients</a:t>
            </a:r>
            <a:r>
              <a:rPr kumimoji="0" lang="en-US" sz="14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uLnTx/>
                <a:uFillTx/>
                <a:latin typeface="Calibri" panose="020F0502020204030204" pitchFamily="34" charset="0"/>
              </a:rPr>
              <a:t> across all industries</a:t>
            </a:r>
            <a:endParaRPr kumimoji="0" lang="en-US" sz="1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1092" y="1798424"/>
            <a:ext cx="3352800" cy="909981"/>
          </a:xfrm>
          <a:prstGeom prst="rect">
            <a:avLst/>
          </a:prstGeom>
          <a:noFill/>
        </p:spPr>
        <p:txBody>
          <a:bodyPr wrap="square" lIns="91429" tIns="45714" rIns="91429" bIns="45714" rtlCol="0">
            <a:spAutoFit/>
          </a:bodyPr>
          <a:lstStyle/>
          <a:p>
            <a:pPr algn="ctr" defTabSz="914286" eaLnBrk="0" hangingPunct="0">
              <a:lnSpc>
                <a:spcPts val="13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ＭＳ Ｐゴシック" pitchFamily="108" charset="-128"/>
                <a:cs typeface="Arial" pitchFamily="34" charset="0"/>
              </a:rPr>
              <a:t>Currently serving over</a:t>
            </a:r>
            <a:endParaRPr lang="en-US" sz="7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ＭＳ Ｐゴシック" pitchFamily="108" charset="-128"/>
              <a:cs typeface="Arial" pitchFamily="34" charset="0"/>
            </a:endParaRPr>
          </a:p>
          <a:p>
            <a:pPr algn="ctr" defTabSz="914286" eaLnBrk="0" hangingPunct="0">
              <a:lnSpc>
                <a:spcPts val="2700"/>
              </a:lnSpc>
              <a:spcBef>
                <a:spcPts val="0"/>
              </a:spcBef>
            </a:pPr>
            <a:r>
              <a:rPr lang="en-US" sz="2000" b="1" dirty="0" smtClean="0">
                <a:solidFill>
                  <a:srgbClr val="0083A9"/>
                </a:solidFill>
                <a:latin typeface="Calibri" panose="020F0502020204030204" pitchFamily="34" charset="0"/>
                <a:ea typeface="ＭＳ Ｐゴシック" pitchFamily="108" charset="-128"/>
                <a:cs typeface="Arial" pitchFamily="34" charset="0"/>
              </a:rPr>
              <a:t>4 million </a:t>
            </a:r>
            <a:endParaRPr lang="en-US" sz="2000" b="1" dirty="0">
              <a:solidFill>
                <a:srgbClr val="0083A9"/>
              </a:solidFill>
              <a:latin typeface="Calibri" panose="020F0502020204030204" pitchFamily="34" charset="0"/>
              <a:ea typeface="ＭＳ Ｐゴシック" pitchFamily="108" charset="-128"/>
              <a:cs typeface="Arial" pitchFamily="34" charset="0"/>
            </a:endParaRPr>
          </a:p>
          <a:p>
            <a:pPr algn="ctr" defTabSz="914286" eaLnBrk="0" hangingPunct="0">
              <a:lnSpc>
                <a:spcPct val="11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Arial" pitchFamily="34" charset="0"/>
              </a:rPr>
              <a:t>participants</a:t>
            </a:r>
            <a:endParaRPr lang="en-US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cs typeface="Arial" pitchFamily="34" charset="0"/>
            </a:endParaRPr>
          </a:p>
        </p:txBody>
      </p:sp>
      <p:sp>
        <p:nvSpPr>
          <p:cNvPr id="18" name="Pentagon 17"/>
          <p:cNvSpPr/>
          <p:nvPr/>
        </p:nvSpPr>
        <p:spPr>
          <a:xfrm rot="16200000">
            <a:off x="3171159" y="2235746"/>
            <a:ext cx="3200400" cy="1583181"/>
          </a:xfrm>
          <a:prstGeom prst="homePlate">
            <a:avLst>
              <a:gd name="adj" fmla="val 40406"/>
            </a:avLst>
          </a:prstGeom>
          <a:solidFill>
            <a:srgbClr val="0083A9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4237959" y="1879205"/>
            <a:ext cx="1066800" cy="1066801"/>
          </a:xfrm>
          <a:prstGeom prst="ellipse">
            <a:avLst/>
          </a:prstGeom>
          <a:solidFill>
            <a:sysClr val="window" lastClr="FFFFFF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3979769" y="3274224"/>
            <a:ext cx="1583182" cy="103975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latin typeface="Calibri" panose="020F0502020204030204" pitchFamily="34" charset="0"/>
                <a:ea typeface="ＭＳ Ｐゴシック" pitchFamily="108" charset="-128"/>
              </a:rPr>
              <a:t>Over 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latin typeface="Calibri" panose="020F0502020204030204" pitchFamily="34" charset="0"/>
                <a:ea typeface="ＭＳ Ｐゴシック" pitchFamily="108" charset="-128"/>
              </a:rPr>
              <a:t>$50 million</a:t>
            </a:r>
            <a:r>
              <a:rPr kumimoji="0" lang="en-US" b="1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latin typeface="Calibri" panose="020F0502020204030204" pitchFamily="34" charset="0"/>
                <a:ea typeface="ＭＳ Ｐゴシック" pitchFamily="108" charset="-128"/>
              </a:rPr>
              <a:t> </a:t>
            </a:r>
            <a:br>
              <a:rPr kumimoji="0" lang="en-US" b="1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latin typeface="Calibri" panose="020F0502020204030204" pitchFamily="34" charset="0"/>
                <a:ea typeface="ＭＳ Ｐゴシック" pitchFamily="108" charset="-128"/>
              </a:rPr>
            </a:b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latin typeface="Calibri" panose="020F0502020204030204" pitchFamily="34" charset="0"/>
                <a:ea typeface="ＭＳ Ｐゴシック" pitchFamily="108" charset="-128"/>
              </a:rPr>
              <a:t>in financial protection claims paid annually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6176401" y="3906450"/>
            <a:ext cx="2051371" cy="103975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E11B22"/>
                </a:solidFill>
                <a:latin typeface="Calibri" panose="020F0502020204030204" pitchFamily="34" charset="0"/>
                <a:ea typeface="ＭＳ Ｐゴシック" pitchFamily="108" charset="-128"/>
              </a:rPr>
              <a:t>2,000+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4D4F53"/>
                </a:solidFill>
                <a:latin typeface="Calibri" panose="020F0502020204030204" pitchFamily="34" charset="0"/>
                <a:ea typeface="ＭＳ Ｐゴシック" pitchFamily="108" charset="-128"/>
              </a:rPr>
              <a:t> 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rgbClr val="4D4F53"/>
                </a:solidFill>
                <a:latin typeface="Calibri" panose="020F0502020204030204" pitchFamily="34" charset="0"/>
                <a:ea typeface="ＭＳ Ｐゴシック" pitchFamily="108" charset="-128"/>
              </a:rPr>
              <a:t>Aon Certified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rgbClr val="4D4F53"/>
                </a:solidFill>
                <a:latin typeface="Calibri" panose="020F0502020204030204" pitchFamily="34" charset="0"/>
                <a:ea typeface="ＭＳ Ｐゴシック" pitchFamily="108" charset="-128"/>
              </a:rPr>
              <a:t> &amp; Licensed Benefit Counselors </a:t>
            </a:r>
            <a:br>
              <a:rPr kumimoji="0" lang="en-US" sz="1400" b="0" i="0" u="none" strike="noStrike" cap="none" normalizeH="0" dirty="0" smtClean="0">
                <a:ln>
                  <a:noFill/>
                </a:ln>
                <a:solidFill>
                  <a:srgbClr val="4D4F53"/>
                </a:solidFill>
                <a:latin typeface="Calibri" panose="020F0502020204030204" pitchFamily="34" charset="0"/>
                <a:ea typeface="ＭＳ Ｐゴシック" pitchFamily="108" charset="-128"/>
              </a:rPr>
            </a:b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rgbClr val="4D4F53"/>
                </a:solidFill>
                <a:latin typeface="Calibri" panose="020F0502020204030204" pitchFamily="34" charset="0"/>
                <a:ea typeface="ＭＳ Ｐゴシック" pitchFamily="108" charset="-128"/>
              </a:rPr>
              <a:t>(non-commissioned)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rgbClr val="4D4F53"/>
              </a:solidFill>
              <a:latin typeface="Calibri" panose="020F0502020204030204" pitchFamily="34" charset="0"/>
              <a:ea typeface="ＭＳ Ｐゴシック" pitchFamily="108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62200" y="5094982"/>
            <a:ext cx="684785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b="1" dirty="0">
                <a:solidFill>
                  <a:srgbClr val="0083A9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Employees </a:t>
            </a:r>
            <a:r>
              <a:rPr lang="en-US" b="1" dirty="0" smtClean="0">
                <a:solidFill>
                  <a:srgbClr val="0083A9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enjoy financial wellness protection inexpensively via payroll deductions          </a:t>
            </a:r>
          </a:p>
          <a:p>
            <a:pPr lvl="0"/>
            <a:r>
              <a:rPr lang="en-US" sz="1600" dirty="0" smtClean="0">
                <a:solidFill>
                  <a:schemeClr val="tx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($4.23 </a:t>
            </a:r>
            <a:r>
              <a:rPr lang="en-US" sz="1600" dirty="0">
                <a:solidFill>
                  <a:schemeClr val="tx2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per week on average)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3499573" y="1365701"/>
            <a:ext cx="9980" cy="3689860"/>
          </a:xfrm>
          <a:prstGeom prst="line">
            <a:avLst/>
          </a:prstGeom>
          <a:noFill/>
          <a:ln w="25400" cap="flat">
            <a:solidFill>
              <a:schemeClr val="tx2">
                <a:lumMod val="20000"/>
                <a:lumOff val="8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/>
          <p:nvPr/>
        </p:nvCxnSpPr>
        <p:spPr>
          <a:xfrm>
            <a:off x="6069372" y="1427136"/>
            <a:ext cx="0" cy="3627083"/>
          </a:xfrm>
          <a:prstGeom prst="line">
            <a:avLst/>
          </a:prstGeom>
          <a:noFill/>
          <a:ln w="25400" cap="flat">
            <a:solidFill>
              <a:schemeClr val="tx2">
                <a:lumMod val="20000"/>
                <a:lumOff val="8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>
            <a:off x="912572" y="5036804"/>
            <a:ext cx="7545628" cy="3698"/>
          </a:xfrm>
          <a:prstGeom prst="line">
            <a:avLst/>
          </a:prstGeom>
          <a:noFill/>
          <a:ln w="25400" cap="flat">
            <a:solidFill>
              <a:schemeClr val="tx2">
                <a:lumMod val="20000"/>
                <a:lumOff val="8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Straight Connector 37"/>
          <p:cNvCxnSpPr/>
          <p:nvPr/>
        </p:nvCxnSpPr>
        <p:spPr>
          <a:xfrm>
            <a:off x="949233" y="2895233"/>
            <a:ext cx="2560320" cy="0"/>
          </a:xfrm>
          <a:prstGeom prst="line">
            <a:avLst/>
          </a:prstGeom>
          <a:noFill/>
          <a:ln w="25400" cap="flat">
            <a:solidFill>
              <a:schemeClr val="tx2">
                <a:lumMod val="20000"/>
                <a:lumOff val="8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39" name="Group 82"/>
          <p:cNvGrpSpPr>
            <a:grpSpLocks/>
          </p:cNvGrpSpPr>
          <p:nvPr/>
        </p:nvGrpSpPr>
        <p:grpSpPr bwMode="auto">
          <a:xfrm>
            <a:off x="1295400" y="5211719"/>
            <a:ext cx="773538" cy="777875"/>
            <a:chOff x="156" y="1535"/>
            <a:chExt cx="535" cy="538"/>
          </a:xfrm>
        </p:grpSpPr>
        <p:sp>
          <p:nvSpPr>
            <p:cNvPr id="40" name="Line 83"/>
            <p:cNvSpPr>
              <a:spLocks noChangeShapeType="1"/>
            </p:cNvSpPr>
            <p:nvPr/>
          </p:nvSpPr>
          <p:spPr bwMode="auto">
            <a:xfrm>
              <a:off x="500" y="1535"/>
              <a:ext cx="190" cy="106"/>
            </a:xfrm>
            <a:prstGeom prst="line">
              <a:avLst/>
            </a:pr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41" name="Freeform 84"/>
            <p:cNvSpPr>
              <a:spLocks noChangeArrowheads="1"/>
            </p:cNvSpPr>
            <p:nvPr/>
          </p:nvSpPr>
          <p:spPr bwMode="auto">
            <a:xfrm>
              <a:off x="156" y="1535"/>
              <a:ext cx="535" cy="294"/>
            </a:xfrm>
            <a:custGeom>
              <a:avLst/>
              <a:gdLst>
                <a:gd name="T0" fmla="*/ 1286 w 2363"/>
                <a:gd name="T1" fmla="*/ 1064 h 1300"/>
                <a:gd name="T2" fmla="*/ 878 w 2363"/>
                <a:gd name="T3" fmla="*/ 1299 h 1300"/>
                <a:gd name="T4" fmla="*/ 0 w 2363"/>
                <a:gd name="T5" fmla="*/ 754 h 1300"/>
                <a:gd name="T6" fmla="*/ 1521 w 2363"/>
                <a:gd name="T7" fmla="*/ 0 h 1300"/>
                <a:gd name="T8" fmla="*/ 2362 w 2363"/>
                <a:gd name="T9" fmla="*/ 470 h 1300"/>
                <a:gd name="T10" fmla="*/ 1942 w 2363"/>
                <a:gd name="T11" fmla="*/ 705 h 1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3" h="1300">
                  <a:moveTo>
                    <a:pt x="1286" y="1064"/>
                  </a:moveTo>
                  <a:lnTo>
                    <a:pt x="878" y="1299"/>
                  </a:lnTo>
                  <a:lnTo>
                    <a:pt x="0" y="754"/>
                  </a:lnTo>
                  <a:lnTo>
                    <a:pt x="1521" y="0"/>
                  </a:lnTo>
                  <a:lnTo>
                    <a:pt x="2362" y="470"/>
                  </a:lnTo>
                  <a:lnTo>
                    <a:pt x="1942" y="705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42" name="Freeform 85"/>
            <p:cNvSpPr>
              <a:spLocks noChangeArrowheads="1"/>
            </p:cNvSpPr>
            <p:nvPr/>
          </p:nvSpPr>
          <p:spPr bwMode="auto">
            <a:xfrm>
              <a:off x="596" y="1672"/>
              <a:ext cx="94" cy="81"/>
            </a:xfrm>
            <a:custGeom>
              <a:avLst/>
              <a:gdLst>
                <a:gd name="T0" fmla="*/ 186 w 421"/>
                <a:gd name="T1" fmla="*/ 0 h 360"/>
                <a:gd name="T2" fmla="*/ 420 w 421"/>
                <a:gd name="T3" fmla="*/ 124 h 360"/>
                <a:gd name="T4" fmla="*/ 0 w 421"/>
                <a:gd name="T5" fmla="*/ 359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1" h="360">
                  <a:moveTo>
                    <a:pt x="186" y="0"/>
                  </a:moveTo>
                  <a:lnTo>
                    <a:pt x="420" y="124"/>
                  </a:lnTo>
                  <a:lnTo>
                    <a:pt x="0" y="359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43" name="Freeform 86"/>
            <p:cNvSpPr>
              <a:spLocks noChangeArrowheads="1"/>
            </p:cNvSpPr>
            <p:nvPr/>
          </p:nvSpPr>
          <p:spPr bwMode="auto">
            <a:xfrm>
              <a:off x="156" y="1740"/>
              <a:ext cx="291" cy="145"/>
            </a:xfrm>
            <a:custGeom>
              <a:avLst/>
              <a:gdLst>
                <a:gd name="T0" fmla="*/ 1286 w 1287"/>
                <a:gd name="T1" fmla="*/ 421 h 644"/>
                <a:gd name="T2" fmla="*/ 878 w 1287"/>
                <a:gd name="T3" fmla="*/ 643 h 644"/>
                <a:gd name="T4" fmla="*/ 0 w 1287"/>
                <a:gd name="T5" fmla="*/ 99 h 644"/>
                <a:gd name="T6" fmla="*/ 210 w 1287"/>
                <a:gd name="T7" fmla="*/ 0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7" h="644">
                  <a:moveTo>
                    <a:pt x="1286" y="421"/>
                  </a:moveTo>
                  <a:lnTo>
                    <a:pt x="878" y="643"/>
                  </a:lnTo>
                  <a:lnTo>
                    <a:pt x="0" y="99"/>
                  </a:lnTo>
                  <a:lnTo>
                    <a:pt x="210" y="0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44" name="Freeform 87"/>
            <p:cNvSpPr>
              <a:spLocks noChangeArrowheads="1"/>
            </p:cNvSpPr>
            <p:nvPr/>
          </p:nvSpPr>
          <p:spPr bwMode="auto">
            <a:xfrm>
              <a:off x="596" y="1734"/>
              <a:ext cx="94" cy="81"/>
            </a:xfrm>
            <a:custGeom>
              <a:avLst/>
              <a:gdLst>
                <a:gd name="T0" fmla="*/ 173 w 421"/>
                <a:gd name="T1" fmla="*/ 0 h 360"/>
                <a:gd name="T2" fmla="*/ 420 w 421"/>
                <a:gd name="T3" fmla="*/ 136 h 360"/>
                <a:gd name="T4" fmla="*/ 0 w 421"/>
                <a:gd name="T5" fmla="*/ 359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1" h="360">
                  <a:moveTo>
                    <a:pt x="173" y="0"/>
                  </a:moveTo>
                  <a:lnTo>
                    <a:pt x="420" y="136"/>
                  </a:lnTo>
                  <a:lnTo>
                    <a:pt x="0" y="359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45" name="Freeform 88"/>
            <p:cNvSpPr>
              <a:spLocks noChangeArrowheads="1"/>
            </p:cNvSpPr>
            <p:nvPr/>
          </p:nvSpPr>
          <p:spPr bwMode="auto">
            <a:xfrm>
              <a:off x="156" y="1799"/>
              <a:ext cx="291" cy="148"/>
            </a:xfrm>
            <a:custGeom>
              <a:avLst/>
              <a:gdLst>
                <a:gd name="T0" fmla="*/ 1286 w 1287"/>
                <a:gd name="T1" fmla="*/ 433 h 657"/>
                <a:gd name="T2" fmla="*/ 878 w 1287"/>
                <a:gd name="T3" fmla="*/ 656 h 657"/>
                <a:gd name="T4" fmla="*/ 0 w 1287"/>
                <a:gd name="T5" fmla="*/ 124 h 657"/>
                <a:gd name="T6" fmla="*/ 247 w 1287"/>
                <a:gd name="T7" fmla="*/ 0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7" h="657">
                  <a:moveTo>
                    <a:pt x="1286" y="433"/>
                  </a:moveTo>
                  <a:lnTo>
                    <a:pt x="878" y="656"/>
                  </a:lnTo>
                  <a:lnTo>
                    <a:pt x="0" y="124"/>
                  </a:lnTo>
                  <a:lnTo>
                    <a:pt x="247" y="0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46" name="Freeform 89"/>
            <p:cNvSpPr>
              <a:spLocks noChangeArrowheads="1"/>
            </p:cNvSpPr>
            <p:nvPr/>
          </p:nvSpPr>
          <p:spPr bwMode="auto">
            <a:xfrm>
              <a:off x="596" y="1796"/>
              <a:ext cx="94" cy="81"/>
            </a:xfrm>
            <a:custGeom>
              <a:avLst/>
              <a:gdLst>
                <a:gd name="T0" fmla="*/ 173 w 421"/>
                <a:gd name="T1" fmla="*/ 0 h 360"/>
                <a:gd name="T2" fmla="*/ 420 w 421"/>
                <a:gd name="T3" fmla="*/ 136 h 360"/>
                <a:gd name="T4" fmla="*/ 0 w 421"/>
                <a:gd name="T5" fmla="*/ 359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1" h="360">
                  <a:moveTo>
                    <a:pt x="173" y="0"/>
                  </a:moveTo>
                  <a:lnTo>
                    <a:pt x="420" y="136"/>
                  </a:lnTo>
                  <a:lnTo>
                    <a:pt x="0" y="359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47" name="Freeform 90"/>
            <p:cNvSpPr>
              <a:spLocks noChangeArrowheads="1"/>
            </p:cNvSpPr>
            <p:nvPr/>
          </p:nvSpPr>
          <p:spPr bwMode="auto">
            <a:xfrm>
              <a:off x="156" y="1860"/>
              <a:ext cx="291" cy="151"/>
            </a:xfrm>
            <a:custGeom>
              <a:avLst/>
              <a:gdLst>
                <a:gd name="T0" fmla="*/ 1286 w 1287"/>
                <a:gd name="T1" fmla="*/ 433 h 669"/>
                <a:gd name="T2" fmla="*/ 878 w 1287"/>
                <a:gd name="T3" fmla="*/ 668 h 669"/>
                <a:gd name="T4" fmla="*/ 0 w 1287"/>
                <a:gd name="T5" fmla="*/ 124 h 669"/>
                <a:gd name="T6" fmla="*/ 247 w 1287"/>
                <a:gd name="T7" fmla="*/ 0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7" h="669">
                  <a:moveTo>
                    <a:pt x="1286" y="433"/>
                  </a:moveTo>
                  <a:lnTo>
                    <a:pt x="878" y="668"/>
                  </a:lnTo>
                  <a:lnTo>
                    <a:pt x="0" y="124"/>
                  </a:lnTo>
                  <a:lnTo>
                    <a:pt x="247" y="0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48" name="Freeform 91"/>
            <p:cNvSpPr>
              <a:spLocks noChangeArrowheads="1"/>
            </p:cNvSpPr>
            <p:nvPr/>
          </p:nvSpPr>
          <p:spPr bwMode="auto">
            <a:xfrm>
              <a:off x="596" y="1855"/>
              <a:ext cx="94" cy="83"/>
            </a:xfrm>
            <a:custGeom>
              <a:avLst/>
              <a:gdLst>
                <a:gd name="T0" fmla="*/ 173 w 421"/>
                <a:gd name="T1" fmla="*/ 0 h 372"/>
                <a:gd name="T2" fmla="*/ 420 w 421"/>
                <a:gd name="T3" fmla="*/ 136 h 372"/>
                <a:gd name="T4" fmla="*/ 0 w 421"/>
                <a:gd name="T5" fmla="*/ 371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1" h="372">
                  <a:moveTo>
                    <a:pt x="173" y="0"/>
                  </a:moveTo>
                  <a:lnTo>
                    <a:pt x="420" y="136"/>
                  </a:lnTo>
                  <a:lnTo>
                    <a:pt x="0" y="371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49" name="Freeform 92"/>
            <p:cNvSpPr>
              <a:spLocks noChangeArrowheads="1"/>
            </p:cNvSpPr>
            <p:nvPr/>
          </p:nvSpPr>
          <p:spPr bwMode="auto">
            <a:xfrm>
              <a:off x="156" y="1886"/>
              <a:ext cx="535" cy="187"/>
            </a:xfrm>
            <a:custGeom>
              <a:avLst/>
              <a:gdLst>
                <a:gd name="T0" fmla="*/ 2362 w 2363"/>
                <a:gd name="T1" fmla="*/ 0 h 830"/>
                <a:gd name="T2" fmla="*/ 878 w 2363"/>
                <a:gd name="T3" fmla="*/ 829 h 830"/>
                <a:gd name="T4" fmla="*/ 0 w 2363"/>
                <a:gd name="T5" fmla="*/ 285 h 830"/>
                <a:gd name="T6" fmla="*/ 247 w 2363"/>
                <a:gd name="T7" fmla="*/ 161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63" h="830">
                  <a:moveTo>
                    <a:pt x="2362" y="0"/>
                  </a:moveTo>
                  <a:lnTo>
                    <a:pt x="878" y="829"/>
                  </a:lnTo>
                  <a:lnTo>
                    <a:pt x="0" y="285"/>
                  </a:lnTo>
                  <a:lnTo>
                    <a:pt x="247" y="161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50" name="Line 93"/>
            <p:cNvSpPr>
              <a:spLocks noChangeShapeType="1"/>
            </p:cNvSpPr>
            <p:nvPr/>
          </p:nvSpPr>
          <p:spPr bwMode="auto">
            <a:xfrm>
              <a:off x="481" y="1712"/>
              <a:ext cx="19" cy="10"/>
            </a:xfrm>
            <a:prstGeom prst="line">
              <a:avLst/>
            </a:pr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51" name="Line 94"/>
            <p:cNvSpPr>
              <a:spLocks noChangeShapeType="1"/>
            </p:cNvSpPr>
            <p:nvPr/>
          </p:nvSpPr>
          <p:spPr bwMode="auto">
            <a:xfrm>
              <a:off x="358" y="1639"/>
              <a:ext cx="13" cy="7"/>
            </a:xfrm>
            <a:prstGeom prst="line">
              <a:avLst/>
            </a:pr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52" name="Freeform 95"/>
            <p:cNvSpPr>
              <a:spLocks noChangeArrowheads="1"/>
            </p:cNvSpPr>
            <p:nvPr/>
          </p:nvSpPr>
          <p:spPr bwMode="auto">
            <a:xfrm>
              <a:off x="352" y="1639"/>
              <a:ext cx="148" cy="84"/>
            </a:xfrm>
            <a:custGeom>
              <a:avLst/>
              <a:gdLst>
                <a:gd name="T0" fmla="*/ 285 w 657"/>
                <a:gd name="T1" fmla="*/ 25 h 373"/>
                <a:gd name="T2" fmla="*/ 87 w 657"/>
                <a:gd name="T3" fmla="*/ 37 h 373"/>
                <a:gd name="T4" fmla="*/ 25 w 657"/>
                <a:gd name="T5" fmla="*/ 136 h 373"/>
                <a:gd name="T6" fmla="*/ 322 w 657"/>
                <a:gd name="T7" fmla="*/ 174 h 373"/>
                <a:gd name="T8" fmla="*/ 606 w 657"/>
                <a:gd name="T9" fmla="*/ 198 h 373"/>
                <a:gd name="T10" fmla="*/ 570 w 657"/>
                <a:gd name="T11" fmla="*/ 322 h 373"/>
                <a:gd name="T12" fmla="*/ 335 w 657"/>
                <a:gd name="T13" fmla="*/ 322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373">
                  <a:moveTo>
                    <a:pt x="285" y="25"/>
                  </a:moveTo>
                  <a:cubicBezTo>
                    <a:pt x="285" y="25"/>
                    <a:pt x="186" y="0"/>
                    <a:pt x="87" y="37"/>
                  </a:cubicBezTo>
                  <a:cubicBezTo>
                    <a:pt x="0" y="75"/>
                    <a:pt x="0" y="111"/>
                    <a:pt x="25" y="136"/>
                  </a:cubicBezTo>
                  <a:cubicBezTo>
                    <a:pt x="38" y="161"/>
                    <a:pt x="112" y="223"/>
                    <a:pt x="322" y="174"/>
                  </a:cubicBezTo>
                  <a:cubicBezTo>
                    <a:pt x="458" y="136"/>
                    <a:pt x="545" y="136"/>
                    <a:pt x="606" y="198"/>
                  </a:cubicBezTo>
                  <a:cubicBezTo>
                    <a:pt x="656" y="235"/>
                    <a:pt x="644" y="297"/>
                    <a:pt x="570" y="322"/>
                  </a:cubicBezTo>
                  <a:cubicBezTo>
                    <a:pt x="446" y="372"/>
                    <a:pt x="335" y="322"/>
                    <a:pt x="335" y="322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53" name="Freeform 96"/>
            <p:cNvSpPr>
              <a:spLocks noChangeArrowheads="1"/>
            </p:cNvSpPr>
            <p:nvPr/>
          </p:nvSpPr>
          <p:spPr bwMode="auto">
            <a:xfrm>
              <a:off x="248" y="1583"/>
              <a:ext cx="344" cy="437"/>
            </a:xfrm>
            <a:custGeom>
              <a:avLst/>
              <a:gdLst>
                <a:gd name="T0" fmla="*/ 0 w 1523"/>
                <a:gd name="T1" fmla="*/ 334 h 1931"/>
                <a:gd name="T2" fmla="*/ 878 w 1523"/>
                <a:gd name="T3" fmla="*/ 854 h 1931"/>
                <a:gd name="T4" fmla="*/ 878 w 1523"/>
                <a:gd name="T5" fmla="*/ 1930 h 1931"/>
                <a:gd name="T6" fmla="*/ 1522 w 1523"/>
                <a:gd name="T7" fmla="*/ 1583 h 1931"/>
                <a:gd name="T8" fmla="*/ 1522 w 1523"/>
                <a:gd name="T9" fmla="*/ 495 h 1931"/>
                <a:gd name="T10" fmla="*/ 680 w 1523"/>
                <a:gd name="T11" fmla="*/ 0 h 1931"/>
                <a:gd name="T12" fmla="*/ 0 w 1523"/>
                <a:gd name="T13" fmla="*/ 334 h 1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3" h="1931">
                  <a:moveTo>
                    <a:pt x="0" y="334"/>
                  </a:moveTo>
                  <a:lnTo>
                    <a:pt x="878" y="854"/>
                  </a:lnTo>
                  <a:lnTo>
                    <a:pt x="878" y="1930"/>
                  </a:lnTo>
                  <a:lnTo>
                    <a:pt x="1522" y="1583"/>
                  </a:lnTo>
                  <a:lnTo>
                    <a:pt x="1522" y="495"/>
                  </a:lnTo>
                  <a:lnTo>
                    <a:pt x="680" y="0"/>
                  </a:lnTo>
                  <a:lnTo>
                    <a:pt x="0" y="334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solidFill>
                  <a:schemeClr val="accent2"/>
                </a:solidFill>
                <a:latin typeface="Calibri" panose="020F0502020204030204" pitchFamily="34" charset="0"/>
                <a:cs typeface="SimSun" charset="0"/>
              </a:endParaRPr>
            </a:p>
          </p:txBody>
        </p:sp>
      </p:grpSp>
      <p:grpSp>
        <p:nvGrpSpPr>
          <p:cNvPr id="54" name="Group 97"/>
          <p:cNvGrpSpPr>
            <a:grpSpLocks/>
          </p:cNvGrpSpPr>
          <p:nvPr/>
        </p:nvGrpSpPr>
        <p:grpSpPr bwMode="auto">
          <a:xfrm>
            <a:off x="4396487" y="2030394"/>
            <a:ext cx="730250" cy="730250"/>
            <a:chOff x="173" y="461"/>
            <a:chExt cx="460" cy="460"/>
          </a:xfrm>
        </p:grpSpPr>
        <p:sp>
          <p:nvSpPr>
            <p:cNvPr id="55" name="Freeform 98"/>
            <p:cNvSpPr>
              <a:spLocks noChangeArrowheads="1"/>
            </p:cNvSpPr>
            <p:nvPr/>
          </p:nvSpPr>
          <p:spPr bwMode="auto">
            <a:xfrm>
              <a:off x="173" y="461"/>
              <a:ext cx="460" cy="460"/>
            </a:xfrm>
            <a:custGeom>
              <a:avLst/>
              <a:gdLst>
                <a:gd name="T0" fmla="*/ 2000 w 2033"/>
                <a:gd name="T1" fmla="*/ 758 h 2033"/>
                <a:gd name="T2" fmla="*/ 2032 w 2033"/>
                <a:gd name="T3" fmla="*/ 1011 h 2033"/>
                <a:gd name="T4" fmla="*/ 1011 w 2033"/>
                <a:gd name="T5" fmla="*/ 2032 h 2033"/>
                <a:gd name="T6" fmla="*/ 0 w 2033"/>
                <a:gd name="T7" fmla="*/ 1011 h 2033"/>
                <a:gd name="T8" fmla="*/ 1011 w 2033"/>
                <a:gd name="T9" fmla="*/ 0 h 2033"/>
                <a:gd name="T10" fmla="*/ 1579 w 2033"/>
                <a:gd name="T11" fmla="*/ 168 h 2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3" h="2033">
                  <a:moveTo>
                    <a:pt x="2000" y="758"/>
                  </a:moveTo>
                  <a:cubicBezTo>
                    <a:pt x="2022" y="842"/>
                    <a:pt x="2032" y="927"/>
                    <a:pt x="2032" y="1011"/>
                  </a:cubicBezTo>
                  <a:cubicBezTo>
                    <a:pt x="2032" y="1569"/>
                    <a:pt x="1569" y="2032"/>
                    <a:pt x="1011" y="2032"/>
                  </a:cubicBezTo>
                  <a:cubicBezTo>
                    <a:pt x="453" y="2032"/>
                    <a:pt x="0" y="1569"/>
                    <a:pt x="0" y="1011"/>
                  </a:cubicBezTo>
                  <a:cubicBezTo>
                    <a:pt x="0" y="453"/>
                    <a:pt x="453" y="0"/>
                    <a:pt x="1011" y="0"/>
                  </a:cubicBezTo>
                  <a:cubicBezTo>
                    <a:pt x="1221" y="0"/>
                    <a:pt x="1421" y="63"/>
                    <a:pt x="1579" y="168"/>
                  </a:cubicBezTo>
                </a:path>
              </a:pathLst>
            </a:custGeom>
            <a:noFill/>
            <a:ln w="19050" cap="rnd" cmpd="sng">
              <a:solidFill>
                <a:srgbClr val="0083A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56" name="Freeform 99"/>
            <p:cNvSpPr>
              <a:spLocks noChangeArrowheads="1"/>
            </p:cNvSpPr>
            <p:nvPr/>
          </p:nvSpPr>
          <p:spPr bwMode="auto">
            <a:xfrm>
              <a:off x="335" y="583"/>
              <a:ext cx="133" cy="195"/>
            </a:xfrm>
            <a:custGeom>
              <a:avLst/>
              <a:gdLst>
                <a:gd name="T0" fmla="*/ 548 w 591"/>
                <a:gd name="T1" fmla="*/ 189 h 864"/>
                <a:gd name="T2" fmla="*/ 63 w 591"/>
                <a:gd name="T3" fmla="*/ 189 h 864"/>
                <a:gd name="T4" fmla="*/ 327 w 591"/>
                <a:gd name="T5" fmla="*/ 442 h 864"/>
                <a:gd name="T6" fmla="*/ 580 w 591"/>
                <a:gd name="T7" fmla="*/ 642 h 864"/>
                <a:gd name="T8" fmla="*/ 358 w 591"/>
                <a:gd name="T9" fmla="*/ 853 h 864"/>
                <a:gd name="T10" fmla="*/ 32 w 591"/>
                <a:gd name="T11" fmla="*/ 695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1" h="864">
                  <a:moveTo>
                    <a:pt x="548" y="189"/>
                  </a:moveTo>
                  <a:cubicBezTo>
                    <a:pt x="464" y="32"/>
                    <a:pt x="127" y="0"/>
                    <a:pt x="63" y="189"/>
                  </a:cubicBezTo>
                  <a:cubicBezTo>
                    <a:pt x="0" y="358"/>
                    <a:pt x="200" y="432"/>
                    <a:pt x="327" y="442"/>
                  </a:cubicBezTo>
                  <a:cubicBezTo>
                    <a:pt x="442" y="453"/>
                    <a:pt x="590" y="505"/>
                    <a:pt x="580" y="642"/>
                  </a:cubicBezTo>
                  <a:cubicBezTo>
                    <a:pt x="580" y="748"/>
                    <a:pt x="464" y="842"/>
                    <a:pt x="358" y="853"/>
                  </a:cubicBezTo>
                  <a:cubicBezTo>
                    <a:pt x="116" y="863"/>
                    <a:pt x="32" y="695"/>
                    <a:pt x="32" y="695"/>
                  </a:cubicBezTo>
                </a:path>
              </a:pathLst>
            </a:custGeom>
            <a:noFill/>
            <a:ln w="19050" cap="rnd" cmpd="sng">
              <a:solidFill>
                <a:srgbClr val="0083A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57" name="Line 100"/>
            <p:cNvSpPr>
              <a:spLocks noChangeShapeType="1"/>
            </p:cNvSpPr>
            <p:nvPr/>
          </p:nvSpPr>
          <p:spPr bwMode="auto">
            <a:xfrm>
              <a:off x="404" y="571"/>
              <a:ext cx="0" cy="238"/>
            </a:xfrm>
            <a:prstGeom prst="line">
              <a:avLst/>
            </a:prstGeom>
            <a:noFill/>
            <a:ln w="19050" cap="rnd" cmpd="sng">
              <a:solidFill>
                <a:srgbClr val="0083A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</p:grpSp>
      <p:grpSp>
        <p:nvGrpSpPr>
          <p:cNvPr id="58" name="Group 56"/>
          <p:cNvGrpSpPr>
            <a:grpSpLocks/>
          </p:cNvGrpSpPr>
          <p:nvPr/>
        </p:nvGrpSpPr>
        <p:grpSpPr bwMode="auto">
          <a:xfrm>
            <a:off x="6597188" y="2689646"/>
            <a:ext cx="1295400" cy="1196554"/>
            <a:chOff x="3864" y="2615"/>
            <a:chExt cx="498" cy="460"/>
          </a:xfrm>
          <a:noFill/>
        </p:grpSpPr>
        <p:sp>
          <p:nvSpPr>
            <p:cNvPr id="59" name="Freeform 57"/>
            <p:cNvSpPr>
              <a:spLocks noChangeArrowheads="1"/>
            </p:cNvSpPr>
            <p:nvPr/>
          </p:nvSpPr>
          <p:spPr bwMode="auto">
            <a:xfrm>
              <a:off x="3864" y="2615"/>
              <a:ext cx="458" cy="460"/>
            </a:xfrm>
            <a:custGeom>
              <a:avLst/>
              <a:gdLst>
                <a:gd name="T0" fmla="*/ 1987 w 2022"/>
                <a:gd name="T1" fmla="*/ 764 h 2033"/>
                <a:gd name="T2" fmla="*/ 2021 w 2022"/>
                <a:gd name="T3" fmla="*/ 1022 h 2033"/>
                <a:gd name="T4" fmla="*/ 1010 w 2022"/>
                <a:gd name="T5" fmla="*/ 2032 h 2033"/>
                <a:gd name="T6" fmla="*/ 0 w 2022"/>
                <a:gd name="T7" fmla="*/ 1022 h 2033"/>
                <a:gd name="T8" fmla="*/ 1010 w 2022"/>
                <a:gd name="T9" fmla="*/ 0 h 2033"/>
                <a:gd name="T10" fmla="*/ 1572 w 2022"/>
                <a:gd name="T11" fmla="*/ 180 h 2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22" h="2033">
                  <a:moveTo>
                    <a:pt x="1987" y="764"/>
                  </a:moveTo>
                  <a:cubicBezTo>
                    <a:pt x="2010" y="842"/>
                    <a:pt x="2021" y="932"/>
                    <a:pt x="2021" y="1022"/>
                  </a:cubicBezTo>
                  <a:cubicBezTo>
                    <a:pt x="2021" y="1583"/>
                    <a:pt x="1572" y="2032"/>
                    <a:pt x="1010" y="2032"/>
                  </a:cubicBezTo>
                  <a:cubicBezTo>
                    <a:pt x="449" y="2032"/>
                    <a:pt x="0" y="1583"/>
                    <a:pt x="0" y="1022"/>
                  </a:cubicBezTo>
                  <a:cubicBezTo>
                    <a:pt x="0" y="460"/>
                    <a:pt x="449" y="0"/>
                    <a:pt x="1010" y="0"/>
                  </a:cubicBezTo>
                  <a:cubicBezTo>
                    <a:pt x="1224" y="0"/>
                    <a:pt x="1415" y="68"/>
                    <a:pt x="1572" y="180"/>
                  </a:cubicBezTo>
                </a:path>
              </a:pathLst>
            </a:custGeom>
            <a:grpFill/>
            <a:ln w="19050" cap="rnd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60" name="Line 58"/>
            <p:cNvSpPr>
              <a:spLocks noChangeShapeType="1"/>
            </p:cNvSpPr>
            <p:nvPr/>
          </p:nvSpPr>
          <p:spPr bwMode="auto">
            <a:xfrm>
              <a:off x="4304" y="2630"/>
              <a:ext cx="0" cy="116"/>
            </a:xfrm>
            <a:prstGeom prst="line">
              <a:avLst/>
            </a:prstGeom>
            <a:grpFill/>
            <a:ln w="19050" cap="rnd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61" name="Line 59"/>
            <p:cNvSpPr>
              <a:spLocks noChangeShapeType="1"/>
            </p:cNvSpPr>
            <p:nvPr/>
          </p:nvSpPr>
          <p:spPr bwMode="auto">
            <a:xfrm flipH="1">
              <a:off x="4245" y="2689"/>
              <a:ext cx="118" cy="0"/>
            </a:xfrm>
            <a:prstGeom prst="line">
              <a:avLst/>
            </a:prstGeom>
            <a:grpFill/>
            <a:ln w="19050" cap="rnd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62" name="Freeform 60"/>
            <p:cNvSpPr>
              <a:spLocks noChangeArrowheads="1"/>
            </p:cNvSpPr>
            <p:nvPr/>
          </p:nvSpPr>
          <p:spPr bwMode="auto">
            <a:xfrm>
              <a:off x="4016" y="2834"/>
              <a:ext cx="157" cy="241"/>
            </a:xfrm>
            <a:custGeom>
              <a:avLst/>
              <a:gdLst>
                <a:gd name="T0" fmla="*/ 191 w 697"/>
                <a:gd name="T1" fmla="*/ 1055 h 1067"/>
                <a:gd name="T2" fmla="*/ 146 w 697"/>
                <a:gd name="T3" fmla="*/ 629 h 1067"/>
                <a:gd name="T4" fmla="*/ 33 w 697"/>
                <a:gd name="T5" fmla="*/ 629 h 1067"/>
                <a:gd name="T6" fmla="*/ 11 w 697"/>
                <a:gd name="T7" fmla="*/ 617 h 1067"/>
                <a:gd name="T8" fmla="*/ 0 w 697"/>
                <a:gd name="T9" fmla="*/ 584 h 1067"/>
                <a:gd name="T10" fmla="*/ 67 w 697"/>
                <a:gd name="T11" fmla="*/ 33 h 1067"/>
                <a:gd name="T12" fmla="*/ 112 w 697"/>
                <a:gd name="T13" fmla="*/ 0 h 1067"/>
                <a:gd name="T14" fmla="*/ 561 w 697"/>
                <a:gd name="T15" fmla="*/ 0 h 1067"/>
                <a:gd name="T16" fmla="*/ 606 w 697"/>
                <a:gd name="T17" fmla="*/ 33 h 1067"/>
                <a:gd name="T18" fmla="*/ 696 w 697"/>
                <a:gd name="T19" fmla="*/ 584 h 1067"/>
                <a:gd name="T20" fmla="*/ 685 w 697"/>
                <a:gd name="T21" fmla="*/ 617 h 1067"/>
                <a:gd name="T22" fmla="*/ 651 w 697"/>
                <a:gd name="T23" fmla="*/ 629 h 1067"/>
                <a:gd name="T24" fmla="*/ 539 w 697"/>
                <a:gd name="T25" fmla="*/ 629 h 1067"/>
                <a:gd name="T26" fmla="*/ 494 w 697"/>
                <a:gd name="T27" fmla="*/ 106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7" h="1067">
                  <a:moveTo>
                    <a:pt x="191" y="1055"/>
                  </a:moveTo>
                  <a:cubicBezTo>
                    <a:pt x="146" y="629"/>
                    <a:pt x="146" y="629"/>
                    <a:pt x="146" y="629"/>
                  </a:cubicBezTo>
                  <a:cubicBezTo>
                    <a:pt x="33" y="629"/>
                    <a:pt x="33" y="629"/>
                    <a:pt x="33" y="629"/>
                  </a:cubicBezTo>
                  <a:cubicBezTo>
                    <a:pt x="22" y="629"/>
                    <a:pt x="11" y="629"/>
                    <a:pt x="11" y="617"/>
                  </a:cubicBezTo>
                  <a:cubicBezTo>
                    <a:pt x="0" y="606"/>
                    <a:pt x="0" y="595"/>
                    <a:pt x="0" y="584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78" y="22"/>
                    <a:pt x="90" y="0"/>
                    <a:pt x="112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84" y="0"/>
                    <a:pt x="595" y="22"/>
                    <a:pt x="606" y="33"/>
                  </a:cubicBezTo>
                  <a:cubicBezTo>
                    <a:pt x="696" y="584"/>
                    <a:pt x="696" y="584"/>
                    <a:pt x="696" y="584"/>
                  </a:cubicBezTo>
                  <a:cubicBezTo>
                    <a:pt x="696" y="595"/>
                    <a:pt x="685" y="606"/>
                    <a:pt x="685" y="617"/>
                  </a:cubicBezTo>
                  <a:cubicBezTo>
                    <a:pt x="674" y="629"/>
                    <a:pt x="662" y="629"/>
                    <a:pt x="651" y="629"/>
                  </a:cubicBezTo>
                  <a:cubicBezTo>
                    <a:pt x="539" y="629"/>
                    <a:pt x="539" y="629"/>
                    <a:pt x="539" y="629"/>
                  </a:cubicBezTo>
                  <a:cubicBezTo>
                    <a:pt x="494" y="1066"/>
                    <a:pt x="494" y="1066"/>
                    <a:pt x="494" y="1066"/>
                  </a:cubicBezTo>
                </a:path>
              </a:pathLst>
            </a:custGeom>
            <a:grpFill/>
            <a:ln w="19050" cap="rnd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63" name="Freeform 61"/>
            <p:cNvSpPr>
              <a:spLocks noChangeArrowheads="1"/>
            </p:cNvSpPr>
            <p:nvPr/>
          </p:nvSpPr>
          <p:spPr bwMode="auto">
            <a:xfrm>
              <a:off x="3915" y="2867"/>
              <a:ext cx="78" cy="124"/>
            </a:xfrm>
            <a:custGeom>
              <a:avLst/>
              <a:gdLst>
                <a:gd name="T0" fmla="*/ 0 w 349"/>
                <a:gd name="T1" fmla="*/ 550 h 551"/>
                <a:gd name="T2" fmla="*/ 78 w 349"/>
                <a:gd name="T3" fmla="*/ 34 h 551"/>
                <a:gd name="T4" fmla="*/ 112 w 349"/>
                <a:gd name="T5" fmla="*/ 0 h 551"/>
                <a:gd name="T6" fmla="*/ 348 w 349"/>
                <a:gd name="T7" fmla="*/ 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9" h="551">
                  <a:moveTo>
                    <a:pt x="0" y="550"/>
                  </a:moveTo>
                  <a:cubicBezTo>
                    <a:pt x="78" y="34"/>
                    <a:pt x="78" y="34"/>
                    <a:pt x="78" y="34"/>
                  </a:cubicBezTo>
                  <a:cubicBezTo>
                    <a:pt x="78" y="11"/>
                    <a:pt x="101" y="0"/>
                    <a:pt x="112" y="0"/>
                  </a:cubicBezTo>
                  <a:cubicBezTo>
                    <a:pt x="191" y="0"/>
                    <a:pt x="348" y="0"/>
                    <a:pt x="348" y="0"/>
                  </a:cubicBezTo>
                </a:path>
              </a:pathLst>
            </a:custGeom>
            <a:grpFill/>
            <a:ln w="19050" cap="rnd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64" name="Freeform 62"/>
            <p:cNvSpPr>
              <a:spLocks noChangeArrowheads="1"/>
            </p:cNvSpPr>
            <p:nvPr/>
          </p:nvSpPr>
          <p:spPr bwMode="auto">
            <a:xfrm>
              <a:off x="4192" y="2867"/>
              <a:ext cx="78" cy="124"/>
            </a:xfrm>
            <a:custGeom>
              <a:avLst/>
              <a:gdLst>
                <a:gd name="T0" fmla="*/ 348 w 349"/>
                <a:gd name="T1" fmla="*/ 550 h 551"/>
                <a:gd name="T2" fmla="*/ 269 w 349"/>
                <a:gd name="T3" fmla="*/ 34 h 551"/>
                <a:gd name="T4" fmla="*/ 236 w 349"/>
                <a:gd name="T5" fmla="*/ 0 h 551"/>
                <a:gd name="T6" fmla="*/ 0 w 349"/>
                <a:gd name="T7" fmla="*/ 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9" h="551">
                  <a:moveTo>
                    <a:pt x="348" y="550"/>
                  </a:moveTo>
                  <a:cubicBezTo>
                    <a:pt x="269" y="34"/>
                    <a:pt x="269" y="34"/>
                    <a:pt x="269" y="34"/>
                  </a:cubicBezTo>
                  <a:cubicBezTo>
                    <a:pt x="269" y="11"/>
                    <a:pt x="247" y="0"/>
                    <a:pt x="236" y="0"/>
                  </a:cubicBezTo>
                  <a:cubicBezTo>
                    <a:pt x="157" y="0"/>
                    <a:pt x="0" y="0"/>
                    <a:pt x="0" y="0"/>
                  </a:cubicBezTo>
                </a:path>
              </a:pathLst>
            </a:custGeom>
            <a:grpFill/>
            <a:ln w="19050" cap="rnd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65" name="Freeform 63"/>
            <p:cNvSpPr>
              <a:spLocks noChangeArrowheads="1"/>
            </p:cNvSpPr>
            <p:nvPr/>
          </p:nvSpPr>
          <p:spPr bwMode="auto">
            <a:xfrm>
              <a:off x="4060" y="2737"/>
              <a:ext cx="65" cy="65"/>
            </a:xfrm>
            <a:custGeom>
              <a:avLst/>
              <a:gdLst>
                <a:gd name="T0" fmla="*/ 146 w 293"/>
                <a:gd name="T1" fmla="*/ 0 h 293"/>
                <a:gd name="T2" fmla="*/ 292 w 293"/>
                <a:gd name="T3" fmla="*/ 146 h 293"/>
                <a:gd name="T4" fmla="*/ 146 w 293"/>
                <a:gd name="T5" fmla="*/ 292 h 293"/>
                <a:gd name="T6" fmla="*/ 0 w 293"/>
                <a:gd name="T7" fmla="*/ 146 h 293"/>
                <a:gd name="T8" fmla="*/ 146 w 293"/>
                <a:gd name="T9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293">
                  <a:moveTo>
                    <a:pt x="146" y="0"/>
                  </a:moveTo>
                  <a:cubicBezTo>
                    <a:pt x="225" y="0"/>
                    <a:pt x="292" y="68"/>
                    <a:pt x="292" y="146"/>
                  </a:cubicBezTo>
                  <a:cubicBezTo>
                    <a:pt x="292" y="225"/>
                    <a:pt x="225" y="292"/>
                    <a:pt x="146" y="292"/>
                  </a:cubicBezTo>
                  <a:cubicBezTo>
                    <a:pt x="67" y="292"/>
                    <a:pt x="0" y="225"/>
                    <a:pt x="0" y="146"/>
                  </a:cubicBezTo>
                  <a:cubicBezTo>
                    <a:pt x="0" y="68"/>
                    <a:pt x="67" y="0"/>
                    <a:pt x="146" y="0"/>
                  </a:cubicBezTo>
                </a:path>
              </a:pathLst>
            </a:custGeom>
            <a:grpFill/>
            <a:ln w="19050" cap="rnd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66" name="Freeform 64"/>
            <p:cNvSpPr>
              <a:spLocks noChangeArrowheads="1"/>
            </p:cNvSpPr>
            <p:nvPr/>
          </p:nvSpPr>
          <p:spPr bwMode="auto">
            <a:xfrm>
              <a:off x="3947" y="2773"/>
              <a:ext cx="63" cy="63"/>
            </a:xfrm>
            <a:custGeom>
              <a:avLst/>
              <a:gdLst>
                <a:gd name="T0" fmla="*/ 135 w 282"/>
                <a:gd name="T1" fmla="*/ 0 h 282"/>
                <a:gd name="T2" fmla="*/ 281 w 282"/>
                <a:gd name="T3" fmla="*/ 135 h 282"/>
                <a:gd name="T4" fmla="*/ 135 w 282"/>
                <a:gd name="T5" fmla="*/ 281 h 282"/>
                <a:gd name="T6" fmla="*/ 0 w 282"/>
                <a:gd name="T7" fmla="*/ 135 h 282"/>
                <a:gd name="T8" fmla="*/ 135 w 282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82">
                  <a:moveTo>
                    <a:pt x="135" y="0"/>
                  </a:moveTo>
                  <a:cubicBezTo>
                    <a:pt x="213" y="0"/>
                    <a:pt x="281" y="67"/>
                    <a:pt x="281" y="135"/>
                  </a:cubicBezTo>
                  <a:cubicBezTo>
                    <a:pt x="281" y="213"/>
                    <a:pt x="213" y="281"/>
                    <a:pt x="135" y="281"/>
                  </a:cubicBezTo>
                  <a:cubicBezTo>
                    <a:pt x="56" y="281"/>
                    <a:pt x="0" y="213"/>
                    <a:pt x="0" y="135"/>
                  </a:cubicBezTo>
                  <a:cubicBezTo>
                    <a:pt x="0" y="67"/>
                    <a:pt x="56" y="0"/>
                    <a:pt x="135" y="0"/>
                  </a:cubicBezTo>
                </a:path>
              </a:pathLst>
            </a:custGeom>
            <a:grpFill/>
            <a:ln w="19050" cap="rnd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  <p:sp>
          <p:nvSpPr>
            <p:cNvPr id="67" name="Freeform 65"/>
            <p:cNvSpPr>
              <a:spLocks noChangeArrowheads="1"/>
            </p:cNvSpPr>
            <p:nvPr/>
          </p:nvSpPr>
          <p:spPr bwMode="auto">
            <a:xfrm>
              <a:off x="4174" y="2773"/>
              <a:ext cx="63" cy="63"/>
            </a:xfrm>
            <a:custGeom>
              <a:avLst/>
              <a:gdLst>
                <a:gd name="T0" fmla="*/ 146 w 282"/>
                <a:gd name="T1" fmla="*/ 0 h 282"/>
                <a:gd name="T2" fmla="*/ 0 w 282"/>
                <a:gd name="T3" fmla="*/ 135 h 282"/>
                <a:gd name="T4" fmla="*/ 146 w 282"/>
                <a:gd name="T5" fmla="*/ 281 h 282"/>
                <a:gd name="T6" fmla="*/ 281 w 282"/>
                <a:gd name="T7" fmla="*/ 135 h 282"/>
                <a:gd name="T8" fmla="*/ 146 w 282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82">
                  <a:moveTo>
                    <a:pt x="146" y="0"/>
                  </a:moveTo>
                  <a:cubicBezTo>
                    <a:pt x="68" y="0"/>
                    <a:pt x="0" y="67"/>
                    <a:pt x="0" y="135"/>
                  </a:cubicBezTo>
                  <a:cubicBezTo>
                    <a:pt x="0" y="213"/>
                    <a:pt x="68" y="281"/>
                    <a:pt x="146" y="281"/>
                  </a:cubicBezTo>
                  <a:cubicBezTo>
                    <a:pt x="225" y="281"/>
                    <a:pt x="281" y="213"/>
                    <a:pt x="281" y="135"/>
                  </a:cubicBezTo>
                  <a:cubicBezTo>
                    <a:pt x="281" y="67"/>
                    <a:pt x="225" y="0"/>
                    <a:pt x="146" y="0"/>
                  </a:cubicBezTo>
                </a:path>
              </a:pathLst>
            </a:custGeom>
            <a:grpFill/>
            <a:ln w="19050" cap="rnd" cmpd="sng">
              <a:solidFill>
                <a:schemeClr val="tx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dirty="0">
                <a:latin typeface="Calibri" panose="020F0502020204030204" pitchFamily="34" charset="0"/>
                <a:cs typeface="SimSun" charset="0"/>
              </a:endParaRPr>
            </a:p>
          </p:txBody>
        </p:sp>
      </p:grpSp>
      <p:cxnSp>
        <p:nvCxnSpPr>
          <p:cNvPr id="68" name="Straight Connector 67"/>
          <p:cNvCxnSpPr/>
          <p:nvPr/>
        </p:nvCxnSpPr>
        <p:spPr>
          <a:xfrm>
            <a:off x="6069372" y="2513197"/>
            <a:ext cx="2388828" cy="1403"/>
          </a:xfrm>
          <a:prstGeom prst="line">
            <a:avLst/>
          </a:prstGeom>
          <a:noFill/>
          <a:ln w="25400" cap="flat">
            <a:solidFill>
              <a:schemeClr val="tx2">
                <a:lumMod val="20000"/>
                <a:lumOff val="8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9" name="TextBox 68"/>
          <p:cNvSpPr txBox="1"/>
          <p:nvPr/>
        </p:nvSpPr>
        <p:spPr>
          <a:xfrm>
            <a:off x="5854100" y="1365701"/>
            <a:ext cx="2739349" cy="1041299"/>
          </a:xfrm>
          <a:prstGeom prst="rect">
            <a:avLst/>
          </a:prstGeom>
          <a:noFill/>
        </p:spPr>
        <p:txBody>
          <a:bodyPr wrap="square" lIns="91429" tIns="45714" rIns="91429" bIns="45714" rtlCol="0">
            <a:spAutoFit/>
          </a:bodyPr>
          <a:lstStyle/>
          <a:p>
            <a:pPr algn="ctr" defTabSz="914286" eaLnBrk="0" hangingPunct="0">
              <a:spcBef>
                <a:spcPts val="0"/>
              </a:spcBef>
            </a:pP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ＭＳ Ｐゴシック" pitchFamily="108" charset="-128"/>
                <a:cs typeface="Arial" pitchFamily="34" charset="0"/>
              </a:rPr>
              <a:t>Building proprietary technology </a:t>
            </a:r>
          </a:p>
          <a:p>
            <a:pPr algn="ctr" defTabSz="914286" eaLnBrk="0" hangingPunct="0">
              <a:lnSpc>
                <a:spcPts val="1300"/>
              </a:lnSpc>
              <a:spcBef>
                <a:spcPts val="0"/>
              </a:spcBef>
            </a:pPr>
            <a:endParaRPr lang="en-US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ＭＳ Ｐゴシック" pitchFamily="108" charset="-128"/>
              <a:cs typeface="Arial" pitchFamily="34" charset="0"/>
            </a:endParaRPr>
          </a:p>
          <a:p>
            <a:pPr algn="ctr" defTabSz="914286" eaLnBrk="0" hangingPunct="0">
              <a:lnSpc>
                <a:spcPts val="1300"/>
              </a:lnSpc>
              <a:spcBef>
                <a:spcPts val="0"/>
              </a:spcBef>
            </a:pPr>
            <a:r>
              <a:rPr lang="en-US" sz="2000" b="1" dirty="0" smtClean="0">
                <a:solidFill>
                  <a:srgbClr val="0083A9"/>
                </a:solidFill>
                <a:latin typeface="Calibri" panose="020F0502020204030204" pitchFamily="34" charset="0"/>
                <a:ea typeface="ＭＳ Ｐゴシック" pitchFamily="108" charset="-128"/>
                <a:cs typeface="Arial" pitchFamily="34" charset="0"/>
              </a:rPr>
              <a:t>since 1994</a:t>
            </a:r>
            <a:endParaRPr lang="en-US" sz="2000" b="1" dirty="0">
              <a:solidFill>
                <a:srgbClr val="0083A9"/>
              </a:solidFill>
              <a:latin typeface="Calibri" panose="020F0502020204030204" pitchFamily="34" charset="0"/>
              <a:ea typeface="ＭＳ Ｐゴシック" pitchFamily="108" charset="-128"/>
              <a:cs typeface="Arial" pitchFamily="34" charset="0"/>
            </a:endParaRPr>
          </a:p>
        </p:txBody>
      </p:sp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217714"/>
          </a:xfrm>
        </p:spPr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What Makes Us The Industry Leader?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72" name="Text Placeholder 2"/>
          <p:cNvSpPr txBox="1">
            <a:spLocks/>
          </p:cNvSpPr>
          <p:nvPr/>
        </p:nvSpPr>
        <p:spPr>
          <a:xfrm>
            <a:off x="370973" y="505526"/>
            <a:ext cx="8229600" cy="219075"/>
          </a:xfrm>
          <a:prstGeom prst="rect">
            <a:avLst/>
          </a:prstGeom>
        </p:spPr>
        <p:txBody>
          <a:bodyPr/>
          <a:lstStyle>
            <a:lvl1pPr marL="2286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Char char="–"/>
              <a:defRPr sz="1400">
                <a:solidFill>
                  <a:schemeClr val="tx1"/>
                </a:solidFill>
                <a:latin typeface="+mn-lt"/>
                <a:ea typeface="+mn-ea"/>
              </a:defRPr>
            </a:lvl2pPr>
            <a:lvl3pPr marL="690563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3pPr>
            <a:lvl4pPr marL="914400" indent="-225425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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147763" indent="-231775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-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0574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5146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29718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4290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600" kern="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</a:rPr>
              <a:t>Quick (But Important) Facts</a:t>
            </a:r>
            <a:endParaRPr lang="en-US" sz="1600" kern="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21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600200"/>
            <a:ext cx="8229600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With 38 million households living paycheck to paycheck, </a:t>
            </a: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we provide benefits that focus </a:t>
            </a: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on insuring against the financial exposure inherent in today’s typical benefit </a:t>
            </a: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plans.</a:t>
            </a:r>
            <a:endParaRPr lang="en-US" sz="14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/>
        </p:nvSpPr>
        <p:spPr bwMode="auto">
          <a:xfrm>
            <a:off x="457200" y="241300"/>
            <a:ext cx="8229600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9pPr>
          </a:lstStyle>
          <a:p>
            <a:endParaRPr lang="en-US" b="0" dirty="0">
              <a:latin typeface="Calibri" panose="020F0502020204030204" pitchFamily="34" charset="0"/>
            </a:endParaRPr>
          </a:p>
        </p:txBody>
      </p:sp>
      <p:sp>
        <p:nvSpPr>
          <p:cNvPr id="6" name="Title 4"/>
          <p:cNvSpPr txBox="1">
            <a:spLocks/>
          </p:cNvSpPr>
          <p:nvPr/>
        </p:nvSpPr>
        <p:spPr bwMode="auto">
          <a:xfrm>
            <a:off x="457200" y="1066800"/>
            <a:ext cx="8229600" cy="436658"/>
          </a:xfrm>
          <a:prstGeom prst="rect">
            <a:avLst/>
          </a:prstGeom>
          <a:solidFill>
            <a:srgbClr val="0083A9"/>
          </a:solidFill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108" charset="-128"/>
                <a:cs typeface="+mn-cs"/>
              </a:defRPr>
            </a:lvl9pPr>
          </a:lstStyle>
          <a:p>
            <a:pPr algn="ctr"/>
            <a:r>
              <a:rPr lang="en-US" sz="1600" b="1" i="1" kern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The #1 cause for employee absenteeism is depression and anxiety caused by financial distress</a:t>
            </a:r>
            <a:endParaRPr lang="en-US" sz="1600" b="1" kern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9" name="Picture 5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898"/>
          <a:stretch/>
        </p:blipFill>
        <p:spPr bwMode="auto">
          <a:xfrm>
            <a:off x="208242" y="2428839"/>
            <a:ext cx="977003" cy="75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137" y="2319356"/>
            <a:ext cx="897981" cy="845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166195" y="2220162"/>
            <a:ext cx="1615653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3F72"/>
                </a:solidFill>
                <a:latin typeface="Calibri" panose="020F0502020204030204" pitchFamily="34" charset="0"/>
              </a:rPr>
              <a:t>Expense</a:t>
            </a:r>
          </a:p>
          <a:p>
            <a:pPr algn="ctr"/>
            <a:r>
              <a:rPr lang="en-US" sz="1400" b="1" dirty="0" smtClean="0">
                <a:latin typeface="Calibri" panose="020F0502020204030204" pitchFamily="34" charset="0"/>
              </a:rPr>
              <a:t>Insure out-of-pocket </a:t>
            </a:r>
          </a:p>
          <a:p>
            <a:pPr algn="ctr"/>
            <a:r>
              <a:rPr lang="en-US" sz="1400" b="1" dirty="0" smtClean="0">
                <a:latin typeface="Calibri" panose="020F0502020204030204" pitchFamily="34" charset="0"/>
              </a:rPr>
              <a:t>medical plan exposure</a:t>
            </a:r>
          </a:p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 sz="1600" b="1" dirty="0" smtClean="0">
              <a:solidFill>
                <a:srgbClr val="003F72"/>
              </a:solidFill>
              <a:latin typeface="Calibri" panose="020F0502020204030204" pitchFamily="34" charset="0"/>
            </a:endParaRPr>
          </a:p>
          <a:p>
            <a:pPr algn="ctr"/>
            <a:r>
              <a:rPr lang="en-US" sz="1200" dirty="0" smtClean="0">
                <a:latin typeface="Calibri" panose="020F0502020204030204" pitchFamily="34" charset="0"/>
              </a:rPr>
              <a:t>Most employees lack the savings or HSA balances to offset major medical events</a:t>
            </a:r>
          </a:p>
          <a:p>
            <a:pPr algn="ctr"/>
            <a:endParaRPr lang="en-US" sz="1600" dirty="0">
              <a:latin typeface="Calibri" panose="020F0502020204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68010" y="2220162"/>
            <a:ext cx="159135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3F72"/>
                </a:solidFill>
                <a:latin typeface="Calibri" panose="020F0502020204030204" pitchFamily="34" charset="0"/>
              </a:rPr>
              <a:t>Income</a:t>
            </a:r>
          </a:p>
          <a:p>
            <a:pPr algn="ctr"/>
            <a:r>
              <a:rPr lang="en-US" sz="1400" b="1" dirty="0" smtClean="0">
                <a:latin typeface="Calibri" panose="020F0502020204030204" pitchFamily="34" charset="0"/>
              </a:rPr>
              <a:t>Replace income and eliminate nuisance debt at death</a:t>
            </a:r>
          </a:p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 sz="1600" b="1" dirty="0" smtClean="0">
              <a:solidFill>
                <a:srgbClr val="003F72"/>
              </a:solidFill>
              <a:latin typeface="Calibri" panose="020F0502020204030204" pitchFamily="34" charset="0"/>
            </a:endParaRPr>
          </a:p>
          <a:p>
            <a:pPr algn="ctr"/>
            <a:r>
              <a:rPr lang="en-US" sz="1200" dirty="0" smtClean="0">
                <a:latin typeface="Calibri" panose="020F0502020204030204" pitchFamily="34" charset="0"/>
              </a:rPr>
              <a:t>Income continuation continues </a:t>
            </a:r>
          </a:p>
          <a:p>
            <a:pPr algn="ctr"/>
            <a:r>
              <a:rPr lang="en-US" sz="1200" dirty="0" smtClean="0">
                <a:latin typeface="Calibri" panose="020F0502020204030204" pitchFamily="34" charset="0"/>
              </a:rPr>
              <a:t>to be an overlooked exposure</a:t>
            </a:r>
          </a:p>
          <a:p>
            <a:pPr algn="ctr"/>
            <a:endParaRPr lang="en-US" sz="1600" dirty="0">
              <a:latin typeface="Calibri" panose="020F05020202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11607" y="2224901"/>
            <a:ext cx="170049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3F72"/>
                </a:solidFill>
                <a:latin typeface="Calibri" panose="020F0502020204030204" pitchFamily="34" charset="0"/>
              </a:rPr>
              <a:t>Protection</a:t>
            </a:r>
          </a:p>
          <a:p>
            <a:pPr algn="ctr"/>
            <a:r>
              <a:rPr lang="en-US" sz="1400" b="1" dirty="0" smtClean="0">
                <a:latin typeface="Calibri" panose="020F0502020204030204" pitchFamily="34" charset="0"/>
              </a:rPr>
              <a:t>Protect against liability,</a:t>
            </a:r>
          </a:p>
          <a:p>
            <a:pPr algn="ctr"/>
            <a:r>
              <a:rPr lang="en-US" sz="1400" b="1" dirty="0" smtClean="0">
                <a:latin typeface="Calibri" panose="020F0502020204030204" pitchFamily="34" charset="0"/>
              </a:rPr>
              <a:t>identity theft and fraud</a:t>
            </a:r>
          </a:p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 sz="1600" b="1" dirty="0">
              <a:solidFill>
                <a:srgbClr val="003F72"/>
              </a:solidFill>
              <a:latin typeface="Calibri" panose="020F0502020204030204" pitchFamily="34" charset="0"/>
            </a:endParaRPr>
          </a:p>
          <a:p>
            <a:pPr algn="ctr">
              <a:spcBef>
                <a:spcPts val="0"/>
              </a:spcBef>
              <a:spcAft>
                <a:spcPts val="600"/>
              </a:spcAft>
            </a:pPr>
            <a:r>
              <a:rPr lang="en-US" sz="1200" dirty="0" smtClean="0">
                <a:latin typeface="Calibri" panose="020F0502020204030204" pitchFamily="34" charset="0"/>
              </a:rPr>
              <a:t>Savings quickly get depleted when assets are put in jeopardy by catastrophic events &amp; fraud</a:t>
            </a:r>
          </a:p>
          <a:p>
            <a:pPr algn="ctr"/>
            <a:endParaRPr lang="en-US" sz="1600" dirty="0">
              <a:latin typeface="Calibri" panose="020F0502020204030204" pitchFamily="34" charset="0"/>
            </a:endParaRPr>
          </a:p>
        </p:txBody>
      </p:sp>
      <p:pic>
        <p:nvPicPr>
          <p:cNvPr id="14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8357" y="2379951"/>
            <a:ext cx="762000" cy="755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Connector 14"/>
          <p:cNvCxnSpPr/>
          <p:nvPr/>
        </p:nvCxnSpPr>
        <p:spPr>
          <a:xfrm>
            <a:off x="1242501" y="3601287"/>
            <a:ext cx="1463040" cy="1369"/>
          </a:xfrm>
          <a:prstGeom prst="line">
            <a:avLst/>
          </a:prstGeom>
          <a:ln>
            <a:solidFill>
              <a:srgbClr val="C9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029998" y="3591762"/>
            <a:ext cx="1463040" cy="1369"/>
          </a:xfrm>
          <a:prstGeom prst="line">
            <a:avLst/>
          </a:prstGeom>
          <a:ln>
            <a:solidFill>
              <a:srgbClr val="C9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711607" y="3593131"/>
            <a:ext cx="1463040" cy="1369"/>
          </a:xfrm>
          <a:prstGeom prst="line">
            <a:avLst/>
          </a:prstGeom>
          <a:ln>
            <a:solidFill>
              <a:srgbClr val="C9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71" b="3372"/>
          <a:stretch/>
        </p:blipFill>
        <p:spPr bwMode="auto">
          <a:xfrm>
            <a:off x="634540" y="4672585"/>
            <a:ext cx="2784928" cy="66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3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283"/>
          <a:stretch/>
        </p:blipFill>
        <p:spPr bwMode="auto">
          <a:xfrm>
            <a:off x="3951123" y="4692520"/>
            <a:ext cx="1279485" cy="678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4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427" b="257"/>
          <a:stretch/>
        </p:blipFill>
        <p:spPr bwMode="auto">
          <a:xfrm>
            <a:off x="6867056" y="4828004"/>
            <a:ext cx="1389591" cy="579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Addressing </a:t>
            </a:r>
            <a:r>
              <a:rPr lang="en-US" sz="2400" b="1" dirty="0">
                <a:latin typeface="Calibri" panose="020F0502020204030204" pitchFamily="34" charset="0"/>
              </a:rPr>
              <a:t>Benefit-Related Financial </a:t>
            </a:r>
            <a:r>
              <a:rPr lang="en-US" sz="2400" b="1" dirty="0" smtClean="0">
                <a:latin typeface="Calibri" panose="020F0502020204030204" pitchFamily="34" charset="0"/>
              </a:rPr>
              <a:t>Wellness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pic>
        <p:nvPicPr>
          <p:cNvPr id="24" name="Picture 2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21" t="3381"/>
          <a:stretch/>
        </p:blipFill>
        <p:spPr bwMode="auto">
          <a:xfrm>
            <a:off x="1648450" y="5325539"/>
            <a:ext cx="821674" cy="661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Picture 3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35"/>
          <a:stretch/>
        </p:blipFill>
        <p:spPr bwMode="auto">
          <a:xfrm>
            <a:off x="4061085" y="5308990"/>
            <a:ext cx="1431953" cy="678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4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73" t="7484"/>
          <a:stretch/>
        </p:blipFill>
        <p:spPr bwMode="auto">
          <a:xfrm>
            <a:off x="7003577" y="5437721"/>
            <a:ext cx="1563678" cy="54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811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smtClean="0">
                <a:solidFill>
                  <a:schemeClr val="tx2"/>
                </a:solidFill>
                <a:latin typeface="Calibri" panose="020F0502020204030204" pitchFamily="34" charset="0"/>
              </a:rPr>
              <a:t>Best Practices: Disciplined and Simple</a:t>
            </a:r>
            <a:endParaRPr lang="en-US" sz="2400" b="1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14700" y="3606515"/>
            <a:ext cx="2590800" cy="7766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Proper </a:t>
            </a: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Sequencing</a:t>
            </a:r>
            <a:endParaRPr lang="en-US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Decision Support</a:t>
            </a:r>
            <a:endParaRPr lang="en-US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Easy User </a:t>
            </a: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Interface</a:t>
            </a:r>
            <a:endParaRPr lang="en-US" sz="14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9785" y="3606515"/>
            <a:ext cx="2336800" cy="102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Simplified </a:t>
            </a: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Plan Designs</a:t>
            </a:r>
          </a:p>
          <a:p>
            <a:pPr marL="28575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Best Carriers</a:t>
            </a:r>
          </a:p>
          <a:p>
            <a:pPr marL="28575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Best </a:t>
            </a: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Products</a:t>
            </a:r>
          </a:p>
          <a:p>
            <a:pPr marL="34290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endParaRPr lang="en-US" sz="14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848350" y="3618499"/>
            <a:ext cx="4572000" cy="7766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Targeted Communications</a:t>
            </a:r>
          </a:p>
          <a:p>
            <a:pPr marL="28575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r>
              <a:rPr lang="en-US" sz="1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Need to Accept or Decline</a:t>
            </a:r>
            <a:endParaRPr lang="en-US" sz="1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lvl="1" indent="-285750" defTabSz="444500">
              <a:lnSpc>
                <a:spcPct val="90000"/>
              </a:lnSpc>
              <a:spcAft>
                <a:spcPts val="400"/>
              </a:spcAft>
              <a:buFont typeface="Arial"/>
              <a:buChar char="•"/>
            </a:pP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Financial Wellness Messaging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57200" y="1219200"/>
            <a:ext cx="83058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latin typeface="Calibri" panose="020F0502020204030204" pitchFamily="34" charset="0"/>
              </a:rPr>
              <a:t>Three Client Requirements</a:t>
            </a:r>
            <a:r>
              <a:rPr lang="en-US" sz="2000" b="1" dirty="0" smtClean="0">
                <a:solidFill>
                  <a:schemeClr val="accent2"/>
                </a:solidFill>
                <a:latin typeface="Calibri" panose="020F0502020204030204" pitchFamily="34" charset="0"/>
              </a:rPr>
              <a:t>: </a:t>
            </a:r>
            <a:r>
              <a:rPr lang="en-US" sz="2000" dirty="0">
                <a:solidFill>
                  <a:schemeClr val="accent2"/>
                </a:solidFill>
                <a:latin typeface="Calibri" panose="020F0502020204030204" pitchFamily="34" charset="0"/>
              </a:rPr>
              <a:t>Provide employee data + active enrollment </a:t>
            </a:r>
            <a:r>
              <a:rPr lang="en-US" sz="2000" dirty="0" smtClean="0">
                <a:solidFill>
                  <a:schemeClr val="accent2"/>
                </a:solidFill>
                <a:latin typeface="Calibri" panose="020F0502020204030204" pitchFamily="34" charset="0"/>
              </a:rPr>
              <a:t/>
            </a:r>
            <a:br>
              <a:rPr lang="en-US" sz="2000" dirty="0" smtClean="0">
                <a:solidFill>
                  <a:schemeClr val="accent2"/>
                </a:solidFill>
                <a:latin typeface="Calibri" panose="020F0502020204030204" pitchFamily="34" charset="0"/>
              </a:rPr>
            </a:br>
            <a:r>
              <a:rPr lang="en-US" sz="2000" dirty="0" smtClean="0">
                <a:solidFill>
                  <a:schemeClr val="accent2"/>
                </a:solidFill>
                <a:latin typeface="Calibri" panose="020F0502020204030204" pitchFamily="34" charset="0"/>
              </a:rPr>
              <a:t>+ </a:t>
            </a:r>
            <a:r>
              <a:rPr lang="en-US" sz="2000" dirty="0">
                <a:solidFill>
                  <a:schemeClr val="accent2"/>
                </a:solidFill>
                <a:latin typeface="Calibri" panose="020F0502020204030204" pitchFamily="34" charset="0"/>
              </a:rPr>
              <a:t>deduct/pay EB premium  </a:t>
            </a:r>
          </a:p>
          <a:p>
            <a:r>
              <a:rPr lang="en-US" sz="2000" b="1" dirty="0" smtClean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endParaRPr lang="en-US" sz="2000" b="1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784412" y="2834164"/>
            <a:ext cx="2369671" cy="381000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373529" y="2524132"/>
            <a:ext cx="952504" cy="952504"/>
          </a:xfrm>
          <a:custGeom>
            <a:avLst/>
            <a:gdLst>
              <a:gd name="connsiteX0" fmla="*/ 0 w 1152301"/>
              <a:gd name="connsiteY0" fmla="*/ 576151 h 1152301"/>
              <a:gd name="connsiteX1" fmla="*/ 576151 w 1152301"/>
              <a:gd name="connsiteY1" fmla="*/ 0 h 1152301"/>
              <a:gd name="connsiteX2" fmla="*/ 1152302 w 1152301"/>
              <a:gd name="connsiteY2" fmla="*/ 576151 h 1152301"/>
              <a:gd name="connsiteX3" fmla="*/ 576151 w 1152301"/>
              <a:gd name="connsiteY3" fmla="*/ 1152302 h 1152301"/>
              <a:gd name="connsiteX4" fmla="*/ 0 w 1152301"/>
              <a:gd name="connsiteY4" fmla="*/ 576151 h 115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301" h="1152301">
                <a:moveTo>
                  <a:pt x="0" y="576151"/>
                </a:moveTo>
                <a:cubicBezTo>
                  <a:pt x="0" y="257952"/>
                  <a:pt x="257952" y="0"/>
                  <a:pt x="576151" y="0"/>
                </a:cubicBezTo>
                <a:cubicBezTo>
                  <a:pt x="894350" y="0"/>
                  <a:pt x="1152302" y="257952"/>
                  <a:pt x="1152302" y="576151"/>
                </a:cubicBezTo>
                <a:cubicBezTo>
                  <a:pt x="1152302" y="894350"/>
                  <a:pt x="894350" y="1152302"/>
                  <a:pt x="576151" y="1152302"/>
                </a:cubicBezTo>
                <a:cubicBezTo>
                  <a:pt x="257952" y="1152302"/>
                  <a:pt x="0" y="894350"/>
                  <a:pt x="0" y="576151"/>
                </a:cubicBezTo>
                <a:close/>
              </a:path>
            </a:pathLst>
          </a:custGeom>
          <a:solidFill>
            <a:srgbClr val="4D4F53"/>
          </a:solidFill>
          <a:ln w="57150" cmpd="sng">
            <a:solidFill>
              <a:srgbClr val="FFFFFF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78276" rIns="0" bIns="178276" numCol="1" spcCol="1270" anchor="ctr" anchorCtr="0">
            <a:noAutofit/>
          </a:bodyPr>
          <a:lstStyle/>
          <a:p>
            <a:pPr algn="ctr" defTabSz="644525">
              <a:lnSpc>
                <a:spcPct val="90000"/>
              </a:lnSpc>
              <a:spcAft>
                <a:spcPct val="35000"/>
              </a:spcAft>
            </a:pPr>
            <a:endParaRPr lang="en-US" sz="1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3429000" y="2834164"/>
            <a:ext cx="2369671" cy="381000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6088529" y="2834164"/>
            <a:ext cx="2369671" cy="381000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2971084" y="2539072"/>
            <a:ext cx="952504" cy="952504"/>
          </a:xfrm>
          <a:custGeom>
            <a:avLst/>
            <a:gdLst>
              <a:gd name="connsiteX0" fmla="*/ 0 w 1152301"/>
              <a:gd name="connsiteY0" fmla="*/ 576151 h 1152301"/>
              <a:gd name="connsiteX1" fmla="*/ 576151 w 1152301"/>
              <a:gd name="connsiteY1" fmla="*/ 0 h 1152301"/>
              <a:gd name="connsiteX2" fmla="*/ 1152302 w 1152301"/>
              <a:gd name="connsiteY2" fmla="*/ 576151 h 1152301"/>
              <a:gd name="connsiteX3" fmla="*/ 576151 w 1152301"/>
              <a:gd name="connsiteY3" fmla="*/ 1152302 h 1152301"/>
              <a:gd name="connsiteX4" fmla="*/ 0 w 1152301"/>
              <a:gd name="connsiteY4" fmla="*/ 576151 h 115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301" h="1152301">
                <a:moveTo>
                  <a:pt x="0" y="576151"/>
                </a:moveTo>
                <a:cubicBezTo>
                  <a:pt x="0" y="257952"/>
                  <a:pt x="257952" y="0"/>
                  <a:pt x="576151" y="0"/>
                </a:cubicBezTo>
                <a:cubicBezTo>
                  <a:pt x="894350" y="0"/>
                  <a:pt x="1152302" y="257952"/>
                  <a:pt x="1152302" y="576151"/>
                </a:cubicBezTo>
                <a:cubicBezTo>
                  <a:pt x="1152302" y="894350"/>
                  <a:pt x="894350" y="1152302"/>
                  <a:pt x="576151" y="1152302"/>
                </a:cubicBezTo>
                <a:cubicBezTo>
                  <a:pt x="257952" y="1152302"/>
                  <a:pt x="0" y="894350"/>
                  <a:pt x="0" y="576151"/>
                </a:cubicBezTo>
                <a:close/>
              </a:path>
            </a:pathLst>
          </a:custGeom>
          <a:solidFill>
            <a:schemeClr val="tx2"/>
          </a:solidFill>
          <a:ln w="57150" cmpd="sng">
            <a:solidFill>
              <a:srgbClr val="FFFFFF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563980"/>
              <a:satOff val="14362"/>
              <a:lumOff val="-15294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78276" rIns="0" bIns="178276" numCol="1" spcCol="1270" anchor="ctr" anchorCtr="0">
            <a:noAutofit/>
          </a:bodyPr>
          <a:lstStyle/>
          <a:p>
            <a:pPr algn="ctr" defTabSz="644525">
              <a:lnSpc>
                <a:spcPct val="90000"/>
              </a:lnSpc>
              <a:spcAft>
                <a:spcPct val="35000"/>
              </a:spcAft>
            </a:pPr>
            <a:endParaRPr lang="en-US" sz="1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5547659" y="2522638"/>
            <a:ext cx="952504" cy="952504"/>
          </a:xfrm>
          <a:custGeom>
            <a:avLst/>
            <a:gdLst>
              <a:gd name="connsiteX0" fmla="*/ 0 w 1152301"/>
              <a:gd name="connsiteY0" fmla="*/ 576151 h 1152301"/>
              <a:gd name="connsiteX1" fmla="*/ 576151 w 1152301"/>
              <a:gd name="connsiteY1" fmla="*/ 0 h 1152301"/>
              <a:gd name="connsiteX2" fmla="*/ 1152302 w 1152301"/>
              <a:gd name="connsiteY2" fmla="*/ 576151 h 1152301"/>
              <a:gd name="connsiteX3" fmla="*/ 576151 w 1152301"/>
              <a:gd name="connsiteY3" fmla="*/ 1152302 h 1152301"/>
              <a:gd name="connsiteX4" fmla="*/ 0 w 1152301"/>
              <a:gd name="connsiteY4" fmla="*/ 576151 h 115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301" h="1152301">
                <a:moveTo>
                  <a:pt x="0" y="576151"/>
                </a:moveTo>
                <a:cubicBezTo>
                  <a:pt x="0" y="257952"/>
                  <a:pt x="257952" y="0"/>
                  <a:pt x="576151" y="0"/>
                </a:cubicBezTo>
                <a:cubicBezTo>
                  <a:pt x="894350" y="0"/>
                  <a:pt x="1152302" y="257952"/>
                  <a:pt x="1152302" y="576151"/>
                </a:cubicBezTo>
                <a:cubicBezTo>
                  <a:pt x="1152302" y="894350"/>
                  <a:pt x="894350" y="1152302"/>
                  <a:pt x="576151" y="1152302"/>
                </a:cubicBezTo>
                <a:cubicBezTo>
                  <a:pt x="257952" y="1152302"/>
                  <a:pt x="0" y="894350"/>
                  <a:pt x="0" y="576151"/>
                </a:cubicBezTo>
                <a:close/>
              </a:path>
            </a:pathLst>
          </a:custGeom>
          <a:solidFill>
            <a:srgbClr val="003F72"/>
          </a:solidFill>
          <a:ln w="57150" cmpd="sng">
            <a:solidFill>
              <a:srgbClr val="FFFFFF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7960"/>
              <a:satOff val="28724"/>
              <a:lumOff val="-30588"/>
              <a:alphaOff val="0"/>
            </a:schemeClr>
          </a:fillRef>
          <a:effectRef idx="0">
            <a:schemeClr val="accent3">
              <a:hueOff val="1127960"/>
              <a:satOff val="28724"/>
              <a:lumOff val="-30588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78276" rIns="0" bIns="178276" numCol="1" spcCol="1270" anchor="ctr" anchorCtr="0">
            <a:noAutofit/>
          </a:bodyPr>
          <a:lstStyle/>
          <a:p>
            <a:pPr algn="ctr" defTabSz="644525">
              <a:lnSpc>
                <a:spcPct val="90000"/>
              </a:lnSpc>
              <a:spcAft>
                <a:spcPct val="35000"/>
              </a:spcAft>
            </a:pPr>
            <a:endParaRPr lang="en-US" sz="12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3446" y="2835644"/>
            <a:ext cx="320807" cy="379135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3996600" y="2840527"/>
            <a:ext cx="16764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defTabSz="444500">
              <a:lnSpc>
                <a:spcPct val="90000"/>
              </a:lnSpc>
              <a:spcAft>
                <a:spcPts val="400"/>
              </a:spcAft>
            </a:pPr>
            <a:r>
              <a:rPr lang="en-US" sz="1800" dirty="0" smtClean="0">
                <a:solidFill>
                  <a:schemeClr val="bg1"/>
                </a:solidFill>
                <a:latin typeface="Calibri" panose="020F0502020204030204" pitchFamily="34" charset="0"/>
              </a:rPr>
              <a:t>System</a:t>
            </a:r>
            <a:endParaRPr lang="en-US" sz="18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553200" y="2840527"/>
            <a:ext cx="16764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defTabSz="444500">
              <a:lnSpc>
                <a:spcPct val="90000"/>
              </a:lnSpc>
              <a:spcAft>
                <a:spcPts val="400"/>
              </a:spcAft>
            </a:pPr>
            <a:r>
              <a:rPr lang="en-US" sz="1800" dirty="0" smtClean="0">
                <a:solidFill>
                  <a:schemeClr val="bg1"/>
                </a:solidFill>
                <a:latin typeface="Calibri" panose="020F0502020204030204" pitchFamily="34" charset="0"/>
              </a:rPr>
              <a:t>Consumer </a:t>
            </a:r>
            <a:endParaRPr lang="en-US" sz="18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350185" y="2840527"/>
            <a:ext cx="167640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defTabSz="444500">
              <a:lnSpc>
                <a:spcPct val="90000"/>
              </a:lnSpc>
              <a:spcAft>
                <a:spcPts val="400"/>
              </a:spcAft>
            </a:pPr>
            <a:r>
              <a:rPr lang="en-US" sz="1800" dirty="0" smtClean="0">
                <a:solidFill>
                  <a:schemeClr val="bg1"/>
                </a:solidFill>
                <a:latin typeface="Calibri" panose="020F0502020204030204" pitchFamily="34" charset="0"/>
              </a:rPr>
              <a:t>Product</a:t>
            </a:r>
            <a:endParaRPr lang="en-US" sz="18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3449" y="2729576"/>
            <a:ext cx="485793" cy="54915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7810" y="2821495"/>
            <a:ext cx="540871" cy="405653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 bwMode="auto">
          <a:xfrm>
            <a:off x="228600" y="2142530"/>
            <a:ext cx="8686800" cy="2485803"/>
          </a:xfrm>
          <a:prstGeom prst="roundRect">
            <a:avLst/>
          </a:prstGeom>
          <a:noFill/>
          <a:ln w="9525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08888" y="1971317"/>
            <a:ext cx="119372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  <a:latin typeface="Calibri" panose="020F0502020204030204" pitchFamily="34" charset="0"/>
              </a:rPr>
              <a:t>Best Practices</a:t>
            </a:r>
            <a:endParaRPr lang="en-US" sz="1400" dirty="0">
              <a:solidFill>
                <a:schemeClr val="accent1"/>
              </a:solidFill>
              <a:latin typeface="Calibri" panose="020F050202020403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6" cstate="print">
            <a:lum bright="93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90000"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24" t="24998" r="28939" b="26665"/>
          <a:stretch/>
        </p:blipFill>
        <p:spPr>
          <a:xfrm>
            <a:off x="555847" y="2708794"/>
            <a:ext cx="565773" cy="631054"/>
          </a:xfrm>
          <a:prstGeom prst="rect">
            <a:avLst/>
          </a:prstGeom>
        </p:spPr>
      </p:pic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159958"/>
              </p:ext>
            </p:extLst>
          </p:nvPr>
        </p:nvGraphicFramePr>
        <p:xfrm>
          <a:off x="685800" y="4832763"/>
          <a:ext cx="7984653" cy="59436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7984653"/>
              </a:tblGrid>
              <a:tr h="167640">
                <a:tc>
                  <a:txBody>
                    <a:bodyPr/>
                    <a:lstStyle/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r>
                        <a:rPr lang="en-US" sz="1400" b="1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j-lt"/>
                          <a:ea typeface="Times New Roman"/>
                          <a:cs typeface="Arial"/>
                        </a:rPr>
                        <a:t>Eliminate the issue of rollover with a well designed multi-year </a:t>
                      </a:r>
                      <a:r>
                        <a:rPr lang="en-US" sz="1400" b="1" i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j-lt"/>
                          <a:ea typeface="Times New Roman"/>
                          <a:cs typeface="Arial"/>
                        </a:rPr>
                        <a:t>product</a:t>
                      </a:r>
                      <a:r>
                        <a:rPr lang="en-US" sz="1400" b="1" i="0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j-lt"/>
                          <a:ea typeface="Times New Roman"/>
                          <a:cs typeface="Arial"/>
                        </a:rPr>
                        <a:t> offering s</a:t>
                      </a:r>
                      <a:r>
                        <a:rPr lang="en-US" sz="1400" b="1" i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j-lt"/>
                          <a:ea typeface="Times New Roman"/>
                          <a:cs typeface="Arial"/>
                        </a:rPr>
                        <a:t>trategy</a:t>
                      </a:r>
                      <a:endParaRPr lang="en-US" sz="1400" b="1" i="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+mj-lt"/>
                        <a:ea typeface="Times New Roman"/>
                      </a:endParaRPr>
                    </a:p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j-lt"/>
                          <a:ea typeface="MS Mincho"/>
                          <a:cs typeface="Arial"/>
                        </a:rPr>
                        <a:t> </a:t>
                      </a:r>
                      <a:r>
                        <a:rPr lang="en-US" sz="2000" b="1" i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j-lt"/>
                          <a:ea typeface="MS Mincho"/>
                          <a:cs typeface="Kartika" panose="02020503030404060203" pitchFamily="18" charset="0"/>
                        </a:rPr>
                        <a:t>2 + 1 + 1 + 1</a:t>
                      </a:r>
                      <a:endParaRPr lang="en-US" sz="2000" b="1" i="1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+mj-lt"/>
                        <a:ea typeface="MS Mincho"/>
                        <a:cs typeface="Kartika" panose="02020503030404060203" pitchFamily="18" charset="0"/>
                      </a:endParaRPr>
                    </a:p>
                  </a:txBody>
                  <a:tcPr marL="68580" marR="6858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142721"/>
              </p:ext>
            </p:extLst>
          </p:nvPr>
        </p:nvGraphicFramePr>
        <p:xfrm>
          <a:off x="2423748" y="5518563"/>
          <a:ext cx="6055498" cy="6781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9200"/>
                <a:gridCol w="1324110"/>
                <a:gridCol w="1816649"/>
                <a:gridCol w="1695539"/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050" b="1" dirty="0" smtClean="0"/>
                        <a:t>Year 1</a:t>
                      </a:r>
                      <a:endParaRPr lang="en-US" sz="1050" b="1" dirty="0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/>
                        <a:t>Year 2</a:t>
                      </a:r>
                      <a:endParaRPr lang="en-US" sz="1050" b="1" dirty="0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/>
                        <a:t>Year</a:t>
                      </a:r>
                      <a:r>
                        <a:rPr lang="en-US" sz="1050" b="1" baseline="0" dirty="0" smtClean="0"/>
                        <a:t> 3</a:t>
                      </a:r>
                      <a:endParaRPr lang="en-US" sz="1050" b="1" dirty="0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 smtClean="0"/>
                        <a:t>Year 4</a:t>
                      </a:r>
                      <a:endParaRPr lang="en-US" sz="1050" b="1" dirty="0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Critical Illness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Accident</a:t>
                      </a:r>
                      <a:endParaRPr lang="en-US" sz="1100" dirty="0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Permanent</a:t>
                      </a:r>
                      <a:r>
                        <a:rPr lang="en-US" sz="1100" baseline="0" dirty="0" smtClean="0"/>
                        <a:t> </a:t>
                      </a:r>
                      <a:r>
                        <a:rPr lang="en-US" sz="1100" dirty="0" smtClean="0"/>
                        <a:t> Life</a:t>
                      </a:r>
                      <a:endParaRPr lang="en-US" sz="1100" dirty="0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Hospital</a:t>
                      </a:r>
                      <a:r>
                        <a:rPr lang="en-US" sz="1100" baseline="0" dirty="0" smtClean="0"/>
                        <a:t> Indemnity</a:t>
                      </a:r>
                      <a:endParaRPr lang="en-US" sz="1100" dirty="0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100" dirty="0" smtClean="0"/>
                        <a:t>Add Identity Theft</a:t>
                      </a:r>
                      <a:endParaRPr lang="en-US" sz="1100" dirty="0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638904" y="5742698"/>
            <a:ext cx="157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</a:rPr>
              <a:t>Sample product rollout strategy</a:t>
            </a:r>
            <a:endParaRPr lang="en-US" sz="1200" b="1" dirty="0">
              <a:latin typeface="Calibri" panose="020F0502020204030204" pitchFamily="34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487680" y="4680363"/>
            <a:ext cx="8229600" cy="1369"/>
          </a:xfrm>
          <a:prstGeom prst="line">
            <a:avLst/>
          </a:prstGeom>
          <a:ln>
            <a:solidFill>
              <a:srgbClr val="C9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08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What our clients say…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23874" y="2371836"/>
            <a:ext cx="8321040" cy="0"/>
          </a:xfrm>
          <a:prstGeom prst="line">
            <a:avLst/>
          </a:prstGeom>
          <a:ln w="19050">
            <a:prstDash val="sysDot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 bwMode="auto">
          <a:xfrm>
            <a:off x="2647950" y="3048000"/>
            <a:ext cx="0" cy="3200400"/>
          </a:xfrm>
          <a:prstGeom prst="line">
            <a:avLst/>
          </a:prstGeom>
          <a:ln w="19050">
            <a:prstDash val="sysDot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81187" y="1066800"/>
            <a:ext cx="317641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…It </a:t>
            </a:r>
            <a:r>
              <a:rPr lang="en-US" sz="1400" dirty="0"/>
              <a:t>was obvious that they really cared about our employees and making sure that they were making the </a:t>
            </a:r>
            <a:r>
              <a:rPr lang="en-US" sz="1400" b="1" i="1" dirty="0"/>
              <a:t>best decisions for themselves and their families</a:t>
            </a:r>
            <a:r>
              <a:rPr lang="en-US" sz="1400" dirty="0"/>
              <a:t>… </a:t>
            </a:r>
            <a:endParaRPr lang="en-US" sz="1400" dirty="0" smtClean="0"/>
          </a:p>
          <a:p>
            <a:pPr algn="r"/>
            <a:r>
              <a:rPr lang="en-US" sz="700" i="1" dirty="0" smtClean="0"/>
              <a:t>- Benefits Manager, Municipal Client</a:t>
            </a:r>
            <a:endParaRPr lang="en-US" sz="700" i="1" dirty="0"/>
          </a:p>
        </p:txBody>
      </p:sp>
      <p:sp>
        <p:nvSpPr>
          <p:cNvPr id="10" name="Rectangle 9"/>
          <p:cNvSpPr/>
          <p:nvPr/>
        </p:nvSpPr>
        <p:spPr>
          <a:xfrm>
            <a:off x="533401" y="3124200"/>
            <a:ext cx="2114549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 was incredibly stressed about open enrollment this year, but from day one it has </a:t>
            </a:r>
            <a:r>
              <a:rPr lang="en-US" sz="1400" b="1" i="1" dirty="0">
                <a:solidFill>
                  <a:schemeClr val="accent1">
                    <a:lumMod val="50000"/>
                  </a:schemeClr>
                </a:solidFill>
              </a:rPr>
              <a:t>been a very smooth and wonderful experience 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thanks to your team.  Thank you for providing us with such an incredible team and for making this process so much easier on my benefits team</a:t>
            </a: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  <a:p>
            <a:pPr algn="r"/>
            <a:r>
              <a:rPr lang="en-US" sz="800" i="1" dirty="0" smtClean="0">
                <a:solidFill>
                  <a:schemeClr val="accent1">
                    <a:lumMod val="50000"/>
                  </a:schemeClr>
                </a:solidFill>
              </a:rPr>
              <a:t>- Benefits Manager, Municipal Client</a:t>
            </a:r>
            <a:endParaRPr lang="en-US" sz="8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10000" y="1100316"/>
            <a:ext cx="2362200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E11B1B"/>
                </a:solidFill>
              </a:rPr>
              <a:t>I just want to say how impressed I am with the folks that are coordinating all the various pieces of this project.  Everyone has been </a:t>
            </a:r>
            <a:r>
              <a:rPr lang="en-US" sz="1100" b="1" i="1" dirty="0">
                <a:solidFill>
                  <a:srgbClr val="E11B1B"/>
                </a:solidFill>
              </a:rPr>
              <a:t>so professional and so responsive</a:t>
            </a:r>
            <a:r>
              <a:rPr lang="en-US" sz="1100" dirty="0" smtClean="0">
                <a:solidFill>
                  <a:srgbClr val="E11B1B"/>
                </a:solidFill>
              </a:rPr>
              <a:t>.</a:t>
            </a:r>
          </a:p>
          <a:p>
            <a:pPr algn="r"/>
            <a:r>
              <a:rPr lang="en-US" sz="700" i="1" dirty="0">
                <a:solidFill>
                  <a:srgbClr val="E11B1B"/>
                </a:solidFill>
              </a:rPr>
              <a:t> </a:t>
            </a:r>
            <a:r>
              <a:rPr lang="en-US" sz="700" i="1" dirty="0" smtClean="0">
                <a:solidFill>
                  <a:srgbClr val="E11B1B"/>
                </a:solidFill>
              </a:rPr>
              <a:t>- Broker, Healthcare Client</a:t>
            </a:r>
            <a:endParaRPr lang="en-US" sz="700" i="1" dirty="0">
              <a:solidFill>
                <a:srgbClr val="E11B1B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743200" y="3124200"/>
            <a:ext cx="6248400" cy="112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/>
              <a:t>The Aon Counselors </a:t>
            </a:r>
            <a:r>
              <a:rPr lang="en-US" sz="1200" dirty="0"/>
              <a:t>who were on-site to assist our </a:t>
            </a:r>
            <a:r>
              <a:rPr lang="en-US" sz="1200" dirty="0" smtClean="0"/>
              <a:t>employees </a:t>
            </a:r>
            <a:r>
              <a:rPr lang="en-US" sz="1200" dirty="0"/>
              <a:t>did an “Awesome” job! They are all to be commended on their knowledge of our benefits, </a:t>
            </a:r>
            <a:r>
              <a:rPr lang="en-US" sz="1200" b="1" i="1" dirty="0"/>
              <a:t>patience with our employees</a:t>
            </a:r>
            <a:r>
              <a:rPr lang="en-US" sz="1200" dirty="0"/>
              <a:t>, not being afraid to ask for clarification/assistance from </a:t>
            </a:r>
            <a:r>
              <a:rPr lang="en-US" sz="1200" dirty="0" smtClean="0"/>
              <a:t>our team</a:t>
            </a:r>
            <a:r>
              <a:rPr lang="en-US" sz="1200" dirty="0"/>
              <a:t>, and above all their sense of humor. The bi-lingual counselors were a hit and were well received by our employees – it made the </a:t>
            </a:r>
            <a:r>
              <a:rPr lang="en-US" sz="1200" b="1" i="1" dirty="0"/>
              <a:t>enrollment process much easier </a:t>
            </a:r>
            <a:r>
              <a:rPr lang="en-US" sz="1200" dirty="0"/>
              <a:t>and faster for this group</a:t>
            </a:r>
            <a:r>
              <a:rPr lang="en-US" sz="1200" dirty="0" smtClean="0"/>
              <a:t>.</a:t>
            </a:r>
          </a:p>
          <a:p>
            <a:pPr algn="r"/>
            <a:r>
              <a:rPr lang="en-US" sz="700" dirty="0"/>
              <a:t> </a:t>
            </a:r>
            <a:r>
              <a:rPr lang="en-US" sz="700" i="1" dirty="0" smtClean="0"/>
              <a:t>- Manager, Benefits, Manufacturing Client</a:t>
            </a:r>
            <a:endParaRPr lang="en-US" sz="700" i="1" dirty="0"/>
          </a:p>
        </p:txBody>
      </p:sp>
      <p:sp>
        <p:nvSpPr>
          <p:cNvPr id="17" name="Rectangle 16"/>
          <p:cNvSpPr/>
          <p:nvPr/>
        </p:nvSpPr>
        <p:spPr>
          <a:xfrm>
            <a:off x="3733800" y="5617458"/>
            <a:ext cx="4038600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4F4C25"/>
                </a:solidFill>
              </a:rPr>
              <a:t>We really value the teamwork and consider </a:t>
            </a:r>
            <a:r>
              <a:rPr lang="en-US" sz="1400" dirty="0" smtClean="0">
                <a:solidFill>
                  <a:srgbClr val="4F4C25"/>
                </a:solidFill>
              </a:rPr>
              <a:t>Aon </a:t>
            </a:r>
            <a:r>
              <a:rPr lang="en-US" sz="1400" dirty="0">
                <a:solidFill>
                  <a:srgbClr val="4F4C25"/>
                </a:solidFill>
              </a:rPr>
              <a:t>as an </a:t>
            </a:r>
            <a:r>
              <a:rPr lang="en-US" sz="1400" b="1" i="1" dirty="0">
                <a:solidFill>
                  <a:srgbClr val="4F4C25"/>
                </a:solidFill>
              </a:rPr>
              <a:t>extension of our </a:t>
            </a:r>
            <a:r>
              <a:rPr lang="en-US" sz="1400" b="1" i="1" dirty="0" smtClean="0">
                <a:solidFill>
                  <a:srgbClr val="4F4C25"/>
                </a:solidFill>
              </a:rPr>
              <a:t>Benefits </a:t>
            </a:r>
            <a:r>
              <a:rPr lang="en-US" sz="1400" b="1" i="1" dirty="0">
                <a:solidFill>
                  <a:srgbClr val="4F4C25"/>
                </a:solidFill>
              </a:rPr>
              <a:t>Team</a:t>
            </a:r>
            <a:r>
              <a:rPr lang="en-US" sz="1400" dirty="0" smtClean="0">
                <a:solidFill>
                  <a:srgbClr val="4F4C25"/>
                </a:solidFill>
              </a:rPr>
              <a:t>.</a:t>
            </a:r>
          </a:p>
          <a:p>
            <a:pPr algn="r"/>
            <a:r>
              <a:rPr lang="en-US" sz="700" i="1" dirty="0" smtClean="0">
                <a:solidFill>
                  <a:srgbClr val="4F4C25"/>
                </a:solidFill>
              </a:rPr>
              <a:t>- VPHR, Protein Manufacturing Client</a:t>
            </a:r>
            <a:endParaRPr lang="en-US" sz="700" i="1" dirty="0">
              <a:solidFill>
                <a:srgbClr val="4F4C25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867400" y="4419600"/>
            <a:ext cx="2971800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smtClean="0">
                <a:solidFill>
                  <a:srgbClr val="E11B1B"/>
                </a:solidFill>
              </a:rPr>
              <a:t>The </a:t>
            </a:r>
            <a:r>
              <a:rPr lang="en-US" dirty="0">
                <a:solidFill>
                  <a:srgbClr val="E11B1B"/>
                </a:solidFill>
              </a:rPr>
              <a:t>counselors </a:t>
            </a:r>
            <a:r>
              <a:rPr lang="en-US" dirty="0" smtClean="0">
                <a:solidFill>
                  <a:srgbClr val="E11B1B"/>
                </a:solidFill>
              </a:rPr>
              <a:t/>
            </a:r>
            <a:br>
              <a:rPr lang="en-US" dirty="0" smtClean="0">
                <a:solidFill>
                  <a:srgbClr val="E11B1B"/>
                </a:solidFill>
              </a:rPr>
            </a:br>
            <a:r>
              <a:rPr lang="en-US" dirty="0" smtClean="0">
                <a:solidFill>
                  <a:srgbClr val="E11B1B"/>
                </a:solidFill>
              </a:rPr>
              <a:t>were stellar</a:t>
            </a:r>
          </a:p>
          <a:p>
            <a:pPr algn="r"/>
            <a:r>
              <a:rPr lang="en-US" sz="700" i="1" dirty="0" smtClean="0">
                <a:solidFill>
                  <a:srgbClr val="E11B1B"/>
                </a:solidFill>
              </a:rPr>
              <a:t>- Senior Director of Benefits, Financial Client</a:t>
            </a:r>
            <a:endParaRPr lang="en-US" sz="700" i="1" dirty="0">
              <a:solidFill>
                <a:srgbClr val="E11B1B"/>
              </a:solidFill>
            </a:endParaRPr>
          </a:p>
        </p:txBody>
      </p:sp>
      <p:cxnSp>
        <p:nvCxnSpPr>
          <p:cNvPr id="25" name="Straight Connector 24"/>
          <p:cNvCxnSpPr/>
          <p:nvPr/>
        </p:nvCxnSpPr>
        <p:spPr bwMode="auto">
          <a:xfrm>
            <a:off x="2667000" y="5487293"/>
            <a:ext cx="6217920" cy="0"/>
          </a:xfrm>
          <a:prstGeom prst="line">
            <a:avLst/>
          </a:prstGeom>
          <a:ln w="19050">
            <a:prstDash val="sysDot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 bwMode="auto">
          <a:xfrm>
            <a:off x="2667000" y="4343400"/>
            <a:ext cx="6126480" cy="0"/>
          </a:xfrm>
          <a:prstGeom prst="line">
            <a:avLst/>
          </a:prstGeom>
          <a:ln w="19050">
            <a:prstDash val="sysDot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 bwMode="auto">
          <a:xfrm>
            <a:off x="533400" y="3048000"/>
            <a:ext cx="8321040" cy="0"/>
          </a:xfrm>
          <a:prstGeom prst="line">
            <a:avLst/>
          </a:prstGeom>
          <a:ln w="19050">
            <a:prstDash val="sysDot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 bwMode="auto">
          <a:xfrm>
            <a:off x="3657600" y="990600"/>
            <a:ext cx="0" cy="1371600"/>
          </a:xfrm>
          <a:prstGeom prst="line">
            <a:avLst/>
          </a:prstGeom>
          <a:ln w="19050">
            <a:prstDash val="sysDot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 bwMode="auto">
          <a:xfrm>
            <a:off x="6324600" y="990600"/>
            <a:ext cx="0" cy="1371600"/>
          </a:xfrm>
          <a:prstGeom prst="line">
            <a:avLst/>
          </a:prstGeom>
          <a:ln w="19050">
            <a:prstDash val="sysDot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438900" y="1131094"/>
            <a:ext cx="2628900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staff we have worked with has done a </a:t>
            </a:r>
            <a:r>
              <a:rPr lang="en-US" sz="1600" b="1" i="1" dirty="0">
                <a:solidFill>
                  <a:schemeClr val="accent3"/>
                </a:solidFill>
              </a:rPr>
              <a:t>tremendous job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have been very helpful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!</a:t>
            </a:r>
          </a:p>
          <a:p>
            <a:pPr algn="r"/>
            <a:r>
              <a:rPr lang="en-US" sz="7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7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- Accounting Supervisor, Education Client</a:t>
            </a:r>
            <a:endParaRPr lang="en-US" sz="7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71499" y="2438400"/>
            <a:ext cx="49149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Aon </a:t>
            </a:r>
            <a:r>
              <a:rPr lang="en-US" dirty="0"/>
              <a:t>is a </a:t>
            </a:r>
            <a:r>
              <a:rPr lang="en-US" b="1" i="1" dirty="0">
                <a:solidFill>
                  <a:schemeClr val="tx2"/>
                </a:solidFill>
              </a:rPr>
              <a:t>power tool </a:t>
            </a:r>
            <a:r>
              <a:rPr lang="en-US" dirty="0"/>
              <a:t>in our toolbox</a:t>
            </a:r>
            <a:r>
              <a:rPr lang="en-US" sz="1100" dirty="0">
                <a:solidFill>
                  <a:schemeClr val="accent6"/>
                </a:solidFill>
              </a:rPr>
              <a:t>” </a:t>
            </a:r>
            <a:endParaRPr lang="en-US" sz="1100" dirty="0" smtClean="0">
              <a:solidFill>
                <a:schemeClr val="accent6"/>
              </a:solidFill>
            </a:endParaRPr>
          </a:p>
          <a:p>
            <a:pPr algn="r"/>
            <a:r>
              <a:rPr lang="en-US" sz="700" i="1" dirty="0" smtClean="0">
                <a:solidFill>
                  <a:schemeClr val="accent6"/>
                </a:solidFill>
              </a:rPr>
              <a:t>-Senior Director of Benefits, Financial  Client</a:t>
            </a:r>
            <a:endParaRPr lang="en-US" sz="700" i="1" dirty="0">
              <a:solidFill>
                <a:schemeClr val="accent6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743200" y="4495800"/>
            <a:ext cx="2743200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smtClean="0">
                <a:solidFill>
                  <a:srgbClr val="4F4C25"/>
                </a:solidFill>
              </a:rPr>
              <a:t>The </a:t>
            </a:r>
            <a:r>
              <a:rPr lang="en-US" sz="1050" dirty="0">
                <a:solidFill>
                  <a:srgbClr val="4F4C25"/>
                </a:solidFill>
              </a:rPr>
              <a:t>design of the tool in combination with the telephonic enrollment continues to support the education of our associates around their benefit options</a:t>
            </a:r>
            <a:r>
              <a:rPr lang="en-US" sz="1050" dirty="0" smtClean="0">
                <a:solidFill>
                  <a:srgbClr val="4F4C25"/>
                </a:solidFill>
              </a:rPr>
              <a:t>.</a:t>
            </a:r>
          </a:p>
          <a:p>
            <a:pPr algn="r"/>
            <a:r>
              <a:rPr lang="en-US" sz="700" i="1" dirty="0" smtClean="0">
                <a:solidFill>
                  <a:srgbClr val="4F4C25"/>
                </a:solidFill>
              </a:rPr>
              <a:t>- Manager, Benefits and Leave Administration, Grocery Client</a:t>
            </a:r>
            <a:endParaRPr lang="en-US" sz="700" i="1" dirty="0">
              <a:solidFill>
                <a:srgbClr val="4F4C25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 bwMode="auto">
          <a:xfrm>
            <a:off x="5715000" y="4389120"/>
            <a:ext cx="0" cy="1097280"/>
          </a:xfrm>
          <a:prstGeom prst="line">
            <a:avLst/>
          </a:prstGeom>
          <a:ln w="19050">
            <a:prstDash val="sysDot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32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29ce6eb268ef74209b69c023f82e232312aafd74"/>
</p:tagLst>
</file>

<file path=ppt/theme/theme1.xml><?xml version="1.0" encoding="utf-8"?>
<a:theme xmlns:a="http://schemas.openxmlformats.org/drawingml/2006/main" name="Aon-ppt-guide-Print-LTR-4">
  <a:themeElements>
    <a:clrScheme name="Aon Health Core Slides Theme Colors">
      <a:dk1>
        <a:srgbClr val="000000"/>
      </a:dk1>
      <a:lt1>
        <a:srgbClr val="FFFFFF"/>
      </a:lt1>
      <a:dk2>
        <a:srgbClr val="E11B22"/>
      </a:dk2>
      <a:lt2>
        <a:srgbClr val="4D4F53"/>
      </a:lt2>
      <a:accent1>
        <a:srgbClr val="5EB6E4"/>
      </a:accent1>
      <a:accent2>
        <a:srgbClr val="0083A9"/>
      </a:accent2>
      <a:accent3>
        <a:srgbClr val="0039A6"/>
      </a:accent3>
      <a:accent4>
        <a:srgbClr val="003F72"/>
      </a:accent4>
      <a:accent5>
        <a:srgbClr val="C9CAC8"/>
      </a:accent5>
      <a:accent6>
        <a:srgbClr val="4D4F53"/>
      </a:accent6>
      <a:hlink>
        <a:srgbClr val="E11B22"/>
      </a:hlink>
      <a:folHlink>
        <a:srgbClr val="E11B22"/>
      </a:folHlink>
    </a:clrScheme>
    <a:fontScheme name="Aon_PowerPoint_Template_NoImage-3-0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0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08" charset="-128"/>
          </a:defRPr>
        </a:defPPr>
      </a:lstStyle>
    </a:lnDef>
  </a:objectDefaults>
  <a:extraClrSchemeLst>
    <a:extraClrScheme>
      <a:clrScheme name="Aon_PowerPoint_Template_NoImage-3-0 1">
        <a:dk1>
          <a:srgbClr val="000000"/>
        </a:dk1>
        <a:lt1>
          <a:srgbClr val="FFFFFF"/>
        </a:lt1>
        <a:dk2>
          <a:srgbClr val="5EB6E4"/>
        </a:dk2>
        <a:lt2>
          <a:srgbClr val="4D4F53"/>
        </a:lt2>
        <a:accent1>
          <a:srgbClr val="C9CAC8"/>
        </a:accent1>
        <a:accent2>
          <a:srgbClr val="7AB800"/>
        </a:accent2>
        <a:accent3>
          <a:srgbClr val="FFFFFF"/>
        </a:accent3>
        <a:accent4>
          <a:srgbClr val="000000"/>
        </a:accent4>
        <a:accent5>
          <a:srgbClr val="E1E1E0"/>
        </a:accent5>
        <a:accent6>
          <a:srgbClr val="6EA600"/>
        </a:accent6>
        <a:hlink>
          <a:srgbClr val="F0AB00"/>
        </a:hlink>
        <a:folHlink>
          <a:srgbClr val="D3CD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Presentation1" id="{4D40EE9C-30E9-4A94-86DF-C9F6C4AF52FE}" vid="{D74BB695-3466-4BFA-86D5-9322EC3B1EA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Aon-ppt-guide-Print-LTR-4</Template>
  <TotalTime>17589</TotalTime>
  <Words>972</Words>
  <Application>Microsoft Office PowerPoint</Application>
  <PresentationFormat>On-screen Show (4:3)</PresentationFormat>
  <Paragraphs>177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Aon-ppt-guide-Print-LTR-4</vt:lpstr>
      <vt:lpstr>PowerPoint Presentation</vt:lpstr>
      <vt:lpstr>PowerPoint Presentation</vt:lpstr>
      <vt:lpstr>PowerPoint Presentation</vt:lpstr>
      <vt:lpstr>Service Solutions</vt:lpstr>
      <vt:lpstr>What Makes Us The Industry Leader?</vt:lpstr>
      <vt:lpstr>What Makes Us The Industry Leader?</vt:lpstr>
      <vt:lpstr>Addressing Benefit-Related Financial Wellness</vt:lpstr>
      <vt:lpstr>Best Practices: Disciplined and Simple</vt:lpstr>
      <vt:lpstr>What our clients say…</vt:lpstr>
    </vt:vector>
  </TitlesOfParts>
  <Company>Aon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Backs</dc:creator>
  <cp:lastModifiedBy>Danielle Crea</cp:lastModifiedBy>
  <cp:revision>414</cp:revision>
  <dcterms:created xsi:type="dcterms:W3CDTF">2017-01-09T19:12:21Z</dcterms:created>
  <dcterms:modified xsi:type="dcterms:W3CDTF">2018-01-25T21:34:28Z</dcterms:modified>
</cp:coreProperties>
</file>